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  <p:sldMasterId id="2147483689" r:id="rId3"/>
  </p:sldMasterIdLst>
  <p:notesMasterIdLst>
    <p:notesMasterId r:id="rId84"/>
  </p:notesMasterIdLst>
  <p:handoutMasterIdLst>
    <p:handoutMasterId r:id="rId85"/>
  </p:handoutMasterIdLst>
  <p:sldIdLst>
    <p:sldId id="457" r:id="rId4"/>
    <p:sldId id="257" r:id="rId5"/>
    <p:sldId id="490" r:id="rId6"/>
    <p:sldId id="473" r:id="rId7"/>
    <p:sldId id="476" r:id="rId8"/>
    <p:sldId id="477" r:id="rId9"/>
    <p:sldId id="475" r:id="rId10"/>
    <p:sldId id="474" r:id="rId11"/>
    <p:sldId id="509" r:id="rId12"/>
    <p:sldId id="478" r:id="rId13"/>
    <p:sldId id="270" r:id="rId14"/>
    <p:sldId id="259" r:id="rId15"/>
    <p:sldId id="409" r:id="rId16"/>
    <p:sldId id="438" r:id="rId17"/>
    <p:sldId id="271" r:id="rId18"/>
    <p:sldId id="272" r:id="rId19"/>
    <p:sldId id="258" r:id="rId20"/>
    <p:sldId id="266" r:id="rId21"/>
    <p:sldId id="482" r:id="rId22"/>
    <p:sldId id="491" r:id="rId23"/>
    <p:sldId id="274" r:id="rId24"/>
    <p:sldId id="275" r:id="rId25"/>
    <p:sldId id="276" r:id="rId26"/>
    <p:sldId id="277" r:id="rId27"/>
    <p:sldId id="280" r:id="rId28"/>
    <p:sldId id="479" r:id="rId29"/>
    <p:sldId id="515" r:id="rId30"/>
    <p:sldId id="493" r:id="rId31"/>
    <p:sldId id="267" r:id="rId32"/>
    <p:sldId id="281" r:id="rId33"/>
    <p:sldId id="291" r:id="rId34"/>
    <p:sldId id="283" r:id="rId35"/>
    <p:sldId id="292" r:id="rId36"/>
    <p:sldId id="284" r:id="rId37"/>
    <p:sldId id="268" r:id="rId38"/>
    <p:sldId id="285" r:id="rId39"/>
    <p:sldId id="287" r:id="rId40"/>
    <p:sldId id="295" r:id="rId41"/>
    <p:sldId id="435" r:id="rId42"/>
    <p:sldId id="517" r:id="rId43"/>
    <p:sldId id="288" r:id="rId44"/>
    <p:sldId id="302" r:id="rId45"/>
    <p:sldId id="289" r:id="rId46"/>
    <p:sldId id="480" r:id="rId47"/>
    <p:sldId id="290" r:id="rId48"/>
    <p:sldId id="510" r:id="rId49"/>
    <p:sldId id="511" r:id="rId50"/>
    <p:sldId id="487" r:id="rId51"/>
    <p:sldId id="488" r:id="rId52"/>
    <p:sldId id="304" r:id="rId53"/>
    <p:sldId id="494" r:id="rId54"/>
    <p:sldId id="437" r:id="rId55"/>
    <p:sldId id="516" r:id="rId56"/>
    <p:sldId id="391" r:id="rId57"/>
    <p:sldId id="392" r:id="rId58"/>
    <p:sldId id="393" r:id="rId59"/>
    <p:sldId id="508" r:id="rId60"/>
    <p:sldId id="513" r:id="rId61"/>
    <p:sldId id="512" r:id="rId62"/>
    <p:sldId id="514" r:id="rId63"/>
    <p:sldId id="495" r:id="rId64"/>
    <p:sldId id="483" r:id="rId65"/>
    <p:sldId id="497" r:id="rId66"/>
    <p:sldId id="505" r:id="rId67"/>
    <p:sldId id="499" r:id="rId68"/>
    <p:sldId id="500" r:id="rId69"/>
    <p:sldId id="502" r:id="rId70"/>
    <p:sldId id="501" r:id="rId71"/>
    <p:sldId id="503" r:id="rId72"/>
    <p:sldId id="504" r:id="rId73"/>
    <p:sldId id="496" r:id="rId74"/>
    <p:sldId id="506" r:id="rId75"/>
    <p:sldId id="507" r:id="rId76"/>
    <p:sldId id="309" r:id="rId77"/>
    <p:sldId id="311" r:id="rId78"/>
    <p:sldId id="458" r:id="rId79"/>
    <p:sldId id="460" r:id="rId80"/>
    <p:sldId id="484" r:id="rId81"/>
    <p:sldId id="301" r:id="rId82"/>
    <p:sldId id="489" r:id="rId83"/>
  </p:sldIdLst>
  <p:sldSz cx="9144000" cy="6858000" type="screen4x3"/>
  <p:notesSz cx="7010400" cy="9296400"/>
  <p:custDataLst>
    <p:tags r:id="rId86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4527CC"/>
    <a:srgbClr val="3E15CC"/>
    <a:srgbClr val="0000CC"/>
    <a:srgbClr val="0000FF"/>
    <a:srgbClr val="FFDE75"/>
    <a:srgbClr val="FF3300"/>
    <a:srgbClr val="FACA44"/>
    <a:srgbClr val="FF99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 autoAdjust="0"/>
    <p:restoredTop sz="79986" autoAdjust="0"/>
  </p:normalViewPr>
  <p:slideViewPr>
    <p:cSldViewPr>
      <p:cViewPr>
        <p:scale>
          <a:sx n="110" d="100"/>
          <a:sy n="110" d="100"/>
        </p:scale>
        <p:origin x="200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2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F3B59-E180-4B8B-B18A-73456B6427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234695-08D5-4772-AC87-5D5E00069045}">
      <dgm:prSet/>
      <dgm:spPr/>
      <dgm:t>
        <a:bodyPr/>
        <a:lstStyle/>
        <a:p>
          <a:r>
            <a:rPr lang="en-GB" dirty="0"/>
            <a:t>What are statistics and why should we use them?</a:t>
          </a:r>
          <a:endParaRPr lang="en-US" dirty="0"/>
        </a:p>
      </dgm:t>
    </dgm:pt>
    <dgm:pt modelId="{C8B43CA6-22BB-458B-A47C-D408F965B2C4}" type="parTrans" cxnId="{7AC87243-5429-44C8-B4C0-36E995CF2799}">
      <dgm:prSet/>
      <dgm:spPr/>
      <dgm:t>
        <a:bodyPr/>
        <a:lstStyle/>
        <a:p>
          <a:endParaRPr lang="en-US"/>
        </a:p>
      </dgm:t>
    </dgm:pt>
    <dgm:pt modelId="{0182502F-D906-4A54-9273-FDDF611EDE11}" type="sibTrans" cxnId="{7AC87243-5429-44C8-B4C0-36E995CF2799}">
      <dgm:prSet/>
      <dgm:spPr/>
      <dgm:t>
        <a:bodyPr/>
        <a:lstStyle/>
        <a:p>
          <a:endParaRPr lang="en-US"/>
        </a:p>
      </dgm:t>
    </dgm:pt>
    <dgm:pt modelId="{9C0C7766-807B-4500-9E37-73EE488F339C}">
      <dgm:prSet/>
      <dgm:spPr/>
      <dgm:t>
        <a:bodyPr/>
        <a:lstStyle/>
        <a:p>
          <a:r>
            <a:rPr lang="en-GB"/>
            <a:t>Can you name some common statistics we all encounter?</a:t>
          </a:r>
          <a:endParaRPr lang="en-US"/>
        </a:p>
      </dgm:t>
    </dgm:pt>
    <dgm:pt modelId="{B25AAF83-624E-4CF3-A487-1DCF4871FFAC}" type="parTrans" cxnId="{F4DC0AA9-A74E-46A7-AB8E-80FCA2F77EA9}">
      <dgm:prSet/>
      <dgm:spPr/>
      <dgm:t>
        <a:bodyPr/>
        <a:lstStyle/>
        <a:p>
          <a:endParaRPr lang="en-US"/>
        </a:p>
      </dgm:t>
    </dgm:pt>
    <dgm:pt modelId="{DAEA595C-2656-4521-BD04-DEEEE22B1594}" type="sibTrans" cxnId="{F4DC0AA9-A74E-46A7-AB8E-80FCA2F77EA9}">
      <dgm:prSet/>
      <dgm:spPr/>
      <dgm:t>
        <a:bodyPr/>
        <a:lstStyle/>
        <a:p>
          <a:endParaRPr lang="en-US"/>
        </a:p>
      </dgm:t>
    </dgm:pt>
    <dgm:pt modelId="{E2F97043-CEEE-4227-9EDF-F66F6FB6857A}" type="pres">
      <dgm:prSet presAssocID="{7A7F3B59-E180-4B8B-B18A-73456B64276C}" presName="root" presStyleCnt="0">
        <dgm:presLayoutVars>
          <dgm:dir/>
          <dgm:resizeHandles val="exact"/>
        </dgm:presLayoutVars>
      </dgm:prSet>
      <dgm:spPr/>
    </dgm:pt>
    <dgm:pt modelId="{F3538563-7E0B-43A9-87E8-EAFF56F86BEE}" type="pres">
      <dgm:prSet presAssocID="{FD234695-08D5-4772-AC87-5D5E00069045}" presName="compNode" presStyleCnt="0"/>
      <dgm:spPr/>
    </dgm:pt>
    <dgm:pt modelId="{D1A5206B-0189-4F86-8312-ECE53FCD6C9F}" type="pres">
      <dgm:prSet presAssocID="{FD234695-08D5-4772-AC87-5D5E00069045}" presName="bgRect" presStyleLbl="bgShp" presStyleIdx="0" presStyleCnt="2"/>
      <dgm:spPr/>
    </dgm:pt>
    <dgm:pt modelId="{5E5015B5-22E1-4B38-8310-763B6A6EF330}" type="pres">
      <dgm:prSet presAssocID="{FD234695-08D5-4772-AC87-5D5E000690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F6BCED-0D47-4EFB-B1F0-32C8C22083AB}" type="pres">
      <dgm:prSet presAssocID="{FD234695-08D5-4772-AC87-5D5E00069045}" presName="spaceRect" presStyleCnt="0"/>
      <dgm:spPr/>
    </dgm:pt>
    <dgm:pt modelId="{457BF4A9-B8A0-40BF-B146-607FB234048D}" type="pres">
      <dgm:prSet presAssocID="{FD234695-08D5-4772-AC87-5D5E00069045}" presName="parTx" presStyleLbl="revTx" presStyleIdx="0" presStyleCnt="2">
        <dgm:presLayoutVars>
          <dgm:chMax val="0"/>
          <dgm:chPref val="0"/>
        </dgm:presLayoutVars>
      </dgm:prSet>
      <dgm:spPr/>
    </dgm:pt>
    <dgm:pt modelId="{5993A50A-F903-470F-B937-97217171124E}" type="pres">
      <dgm:prSet presAssocID="{0182502F-D906-4A54-9273-FDDF611EDE11}" presName="sibTrans" presStyleCnt="0"/>
      <dgm:spPr/>
    </dgm:pt>
    <dgm:pt modelId="{6C67BFBC-DD93-45F4-8EBC-E0972FF0F072}" type="pres">
      <dgm:prSet presAssocID="{9C0C7766-807B-4500-9E37-73EE488F339C}" presName="compNode" presStyleCnt="0"/>
      <dgm:spPr/>
    </dgm:pt>
    <dgm:pt modelId="{2FE0FF21-A214-4294-8D30-A6295D0C7C3D}" type="pres">
      <dgm:prSet presAssocID="{9C0C7766-807B-4500-9E37-73EE488F339C}" presName="bgRect" presStyleLbl="bgShp" presStyleIdx="1" presStyleCnt="2"/>
      <dgm:spPr/>
    </dgm:pt>
    <dgm:pt modelId="{7B7F3A98-3645-4660-9948-7396A9FF10D8}" type="pres">
      <dgm:prSet presAssocID="{9C0C7766-807B-4500-9E37-73EE488F33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E1F62B-E588-4406-8534-7AC0F791E02D}" type="pres">
      <dgm:prSet presAssocID="{9C0C7766-807B-4500-9E37-73EE488F339C}" presName="spaceRect" presStyleCnt="0"/>
      <dgm:spPr/>
    </dgm:pt>
    <dgm:pt modelId="{7AC43102-F72D-447D-AFCE-7C1C6D12CADE}" type="pres">
      <dgm:prSet presAssocID="{9C0C7766-807B-4500-9E37-73EE488F33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18A920-2319-4040-8D64-EC5375D27DAF}" type="presOf" srcId="{9C0C7766-807B-4500-9E37-73EE488F339C}" destId="{7AC43102-F72D-447D-AFCE-7C1C6D12CADE}" srcOrd="0" destOrd="0" presId="urn:microsoft.com/office/officeart/2018/2/layout/IconVerticalSolidList"/>
    <dgm:cxn modelId="{9DA53827-F422-44AA-94C1-E624689846E1}" type="presOf" srcId="{FD234695-08D5-4772-AC87-5D5E00069045}" destId="{457BF4A9-B8A0-40BF-B146-607FB234048D}" srcOrd="0" destOrd="0" presId="urn:microsoft.com/office/officeart/2018/2/layout/IconVerticalSolidList"/>
    <dgm:cxn modelId="{7AC87243-5429-44C8-B4C0-36E995CF2799}" srcId="{7A7F3B59-E180-4B8B-B18A-73456B64276C}" destId="{FD234695-08D5-4772-AC87-5D5E00069045}" srcOrd="0" destOrd="0" parTransId="{C8B43CA6-22BB-458B-A47C-D408F965B2C4}" sibTransId="{0182502F-D906-4A54-9273-FDDF611EDE11}"/>
    <dgm:cxn modelId="{E9C4C467-DE9D-4141-8BC8-93BE7453E21A}" type="presOf" srcId="{7A7F3B59-E180-4B8B-B18A-73456B64276C}" destId="{E2F97043-CEEE-4227-9EDF-F66F6FB6857A}" srcOrd="0" destOrd="0" presId="urn:microsoft.com/office/officeart/2018/2/layout/IconVerticalSolidList"/>
    <dgm:cxn modelId="{F4DC0AA9-A74E-46A7-AB8E-80FCA2F77EA9}" srcId="{7A7F3B59-E180-4B8B-B18A-73456B64276C}" destId="{9C0C7766-807B-4500-9E37-73EE488F339C}" srcOrd="1" destOrd="0" parTransId="{B25AAF83-624E-4CF3-A487-1DCF4871FFAC}" sibTransId="{DAEA595C-2656-4521-BD04-DEEEE22B1594}"/>
    <dgm:cxn modelId="{CCF09AC8-0A22-4827-A5EE-68D51F4093D2}" type="presParOf" srcId="{E2F97043-CEEE-4227-9EDF-F66F6FB6857A}" destId="{F3538563-7E0B-43A9-87E8-EAFF56F86BEE}" srcOrd="0" destOrd="0" presId="urn:microsoft.com/office/officeart/2018/2/layout/IconVerticalSolidList"/>
    <dgm:cxn modelId="{62557C32-AD54-40F0-8F02-516F79C10BEA}" type="presParOf" srcId="{F3538563-7E0B-43A9-87E8-EAFF56F86BEE}" destId="{D1A5206B-0189-4F86-8312-ECE53FCD6C9F}" srcOrd="0" destOrd="0" presId="urn:microsoft.com/office/officeart/2018/2/layout/IconVerticalSolidList"/>
    <dgm:cxn modelId="{59C4858C-6087-4284-B2AF-191F495FA2B0}" type="presParOf" srcId="{F3538563-7E0B-43A9-87E8-EAFF56F86BEE}" destId="{5E5015B5-22E1-4B38-8310-763B6A6EF330}" srcOrd="1" destOrd="0" presId="urn:microsoft.com/office/officeart/2018/2/layout/IconVerticalSolidList"/>
    <dgm:cxn modelId="{CB0EE224-7419-48FE-95E5-C040AE1FDBDB}" type="presParOf" srcId="{F3538563-7E0B-43A9-87E8-EAFF56F86BEE}" destId="{3FF6BCED-0D47-4EFB-B1F0-32C8C22083AB}" srcOrd="2" destOrd="0" presId="urn:microsoft.com/office/officeart/2018/2/layout/IconVerticalSolidList"/>
    <dgm:cxn modelId="{ED7B1C70-F316-41FA-9DC6-99214E5990D5}" type="presParOf" srcId="{F3538563-7E0B-43A9-87E8-EAFF56F86BEE}" destId="{457BF4A9-B8A0-40BF-B146-607FB234048D}" srcOrd="3" destOrd="0" presId="urn:microsoft.com/office/officeart/2018/2/layout/IconVerticalSolidList"/>
    <dgm:cxn modelId="{601A8B3D-79D3-4D01-8AFF-05303A5CC068}" type="presParOf" srcId="{E2F97043-CEEE-4227-9EDF-F66F6FB6857A}" destId="{5993A50A-F903-470F-B937-97217171124E}" srcOrd="1" destOrd="0" presId="urn:microsoft.com/office/officeart/2018/2/layout/IconVerticalSolidList"/>
    <dgm:cxn modelId="{B725F323-9B30-441D-AFF4-78B4D8B57CEC}" type="presParOf" srcId="{E2F97043-CEEE-4227-9EDF-F66F6FB6857A}" destId="{6C67BFBC-DD93-45F4-8EBC-E0972FF0F072}" srcOrd="2" destOrd="0" presId="urn:microsoft.com/office/officeart/2018/2/layout/IconVerticalSolidList"/>
    <dgm:cxn modelId="{45D798B6-602D-4F7E-9F65-A8E562CC8923}" type="presParOf" srcId="{6C67BFBC-DD93-45F4-8EBC-E0972FF0F072}" destId="{2FE0FF21-A214-4294-8D30-A6295D0C7C3D}" srcOrd="0" destOrd="0" presId="urn:microsoft.com/office/officeart/2018/2/layout/IconVerticalSolidList"/>
    <dgm:cxn modelId="{6E5BDB1A-CD76-4979-87F7-BE7430C2A6DF}" type="presParOf" srcId="{6C67BFBC-DD93-45F4-8EBC-E0972FF0F072}" destId="{7B7F3A98-3645-4660-9948-7396A9FF10D8}" srcOrd="1" destOrd="0" presId="urn:microsoft.com/office/officeart/2018/2/layout/IconVerticalSolidList"/>
    <dgm:cxn modelId="{FA6D741D-BD98-45EE-BFB4-CDE0D28F582D}" type="presParOf" srcId="{6C67BFBC-DD93-45F4-8EBC-E0972FF0F072}" destId="{EBE1F62B-E588-4406-8534-7AC0F791E02D}" srcOrd="2" destOrd="0" presId="urn:microsoft.com/office/officeart/2018/2/layout/IconVerticalSolidList"/>
    <dgm:cxn modelId="{A5B5A54A-BC54-4A1F-8A0E-6F7B1C4F5E6E}" type="presParOf" srcId="{6C67BFBC-DD93-45F4-8EBC-E0972FF0F072}" destId="{7AC43102-F72D-447D-AFCE-7C1C6D12CA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5206B-0189-4F86-8312-ECE53FCD6C9F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015B5-22E1-4B38-8310-763B6A6EF330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BF4A9-B8A0-40BF-B146-607FB234048D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are statistics and why should we use them?</a:t>
          </a:r>
          <a:endParaRPr lang="en-US" sz="2500" kern="1200" dirty="0"/>
        </a:p>
      </dsp:txBody>
      <dsp:txXfrm>
        <a:off x="1568246" y="735468"/>
        <a:ext cx="6661353" cy="1357788"/>
      </dsp:txXfrm>
    </dsp:sp>
    <dsp:sp modelId="{2FE0FF21-A214-4294-8D30-A6295D0C7C3D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F3A98-3645-4660-9948-7396A9FF10D8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43102-F72D-447D-AFCE-7C1C6D12CADE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Can you name some common statistics we all encounter?</a:t>
          </a:r>
          <a:endParaRPr lang="en-US" sz="2500" kern="1200"/>
        </a:p>
      </dsp:txBody>
      <dsp:txXfrm>
        <a:off x="1568246" y="2432705"/>
        <a:ext cx="6661353" cy="135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9FAA248-3DFC-405C-8673-C77E39DD42C7}" type="datetimeFigureOut">
              <a:rPr lang="en-GB"/>
              <a:pPr>
                <a:defRPr/>
              </a:pPr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206B4A1-9AE0-499B-AB01-54E163C830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11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9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fld id="{0DEA178A-FFD9-419B-82A5-CD50B8B321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13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57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C892214D-5863-4D5C-A3C1-4C8541DA87C6}" type="slidenum">
              <a:rPr lang="en-GB" altLang="en-US" smtClean="0"/>
              <a:pPr eaLnBrk="1" hangingPunct="1"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831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16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46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8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62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0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22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3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16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1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2AEF0E05-8BC0-4EC9-A17C-7E702295A48F}" type="slidenum">
              <a:rPr lang="en-GB" altLang="en-US" smtClean="0"/>
              <a:pPr eaLnBrk="1" hangingPunct="1">
                <a:defRPr/>
              </a:pPr>
              <a:t>2</a:t>
            </a:fld>
            <a:endParaRPr lang="en-GB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04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49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47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2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0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252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06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5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8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456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7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25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95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3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775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8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296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99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9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62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247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F790F09C-BC0E-41A8-A528-8228CC537FC8}" type="slidenum">
              <a:rPr lang="en-GB" altLang="en-US" smtClean="0"/>
              <a:pPr eaLnBrk="1" hangingPunct="1">
                <a:defRPr/>
              </a:pPr>
              <a:t>75</a:t>
            </a:fld>
            <a:endParaRPr lang="en-GB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2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40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76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856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77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033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4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8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4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19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AEFFD9BB-8FF9-4D92-8880-CDC64AC4252A}" type="slidenum">
              <a:rPr lang="en-GB" altLang="en-US" smtClean="0"/>
              <a:pPr eaLnBrk="1" hangingPunct="1">
                <a:defRPr/>
              </a:pPr>
              <a:t>11</a:t>
            </a:fld>
            <a:endParaRPr lang="en-GB" alt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BE606C-9AE6-C244-8689-F27A997C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8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5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1A30A-B8AE-430B-A83F-E58718E6D2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82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A71D-9DA1-4EFE-81EC-21D0DD586E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320DE-ABC6-4D32-BFC9-9E3B7F79CE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6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82D6A-CD21-41EF-8A20-A69B35D05C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553E3-C23B-4C76-A585-A81A835875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2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7895C-5128-4BE1-824B-EC0F391609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62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4A94A-E53B-44FC-949A-74640A0584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67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28A1C-AF63-4C27-85CB-06D5DDA28F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277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3703-5430-477F-BB72-CC96704004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249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A323D-88BA-48FD-B186-AA4DCE604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15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1B0D1-9B73-48D7-9EEF-57D51C39FA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25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74E73-0A49-4A81-BB50-C880D482CE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06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51B04-5222-4916-B167-4C0114693A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60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8285-1347-4A94-8FCA-DAC62C0D48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6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EADD1-2478-42B0-8E6B-418FDB6281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190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14D2E-1963-40B5-980E-A810BF97FC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18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E5C3F-B031-4B60-9357-DD5448BB3E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43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E1B51-4091-493E-9A64-C695A9247D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02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84AEC-DB6A-4095-92CB-6974F850E2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28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6EE7B-C0CB-4591-810F-201132C087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59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BAE4-E9A7-4AB3-BB59-3E0F900BAF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49" y="1600201"/>
            <a:ext cx="6299200" cy="348996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 algn="l"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algn="l"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644310"/>
            <a:ext cx="5656658" cy="58654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23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3280" y="1600201"/>
            <a:ext cx="4043680" cy="3489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4136" y="1600200"/>
            <a:ext cx="40640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45213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00201"/>
            <a:ext cx="1910081" cy="3489960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397125" y="1600200"/>
            <a:ext cx="62992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89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1470443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600" y="2110204"/>
            <a:ext cx="4040188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044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0204"/>
            <a:ext cx="4041775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54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300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C02B-DAD9-4CE8-9E37-106AF3A3126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3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CA9E-A314-4069-BDEA-EF9E77357A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D6DA3-2922-451E-BC64-0F5B1D792F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1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AE4A1-FF8B-492C-AD97-FA62928E0A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72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E74F-F89B-44B8-8EFA-00E9F56B9B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B3F7-E0C9-4087-89D0-A9A2026DA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0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fld id="{A186AB8F-5B9D-4148-A8C1-BF486788E2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FF37B9EC-A749-44F0-9494-E5E90D42C9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1" y="1"/>
            <a:ext cx="91613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rgbClr val="89092B"/>
          </a:solidFill>
          <a:latin typeface="Frutiger LT Std 65 Bol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png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data-literacy.geckoboar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8522343" cy="1567815"/>
          </a:xfrm>
        </p:spPr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56992"/>
            <a:ext cx="6400800" cy="1752600"/>
          </a:xfrm>
        </p:spPr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Pinney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8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525963"/>
          </a:xfrm>
        </p:spPr>
        <p:txBody>
          <a:bodyPr/>
          <a:lstStyle/>
          <a:p>
            <a:pPr algn="just"/>
            <a:r>
              <a:rPr lang="en-GB" dirty="0"/>
              <a:t>Population – the entire set you wish to learn something about (e.g. every child in the UK)</a:t>
            </a:r>
          </a:p>
          <a:p>
            <a:pPr algn="just"/>
            <a:r>
              <a:rPr lang="en-GB" dirty="0">
                <a:solidFill>
                  <a:srgbClr val="0000FF"/>
                </a:solidFill>
              </a:rPr>
              <a:t>Sample – the set for which you have data for (e.g. the people who answer your questionnaire)</a:t>
            </a:r>
          </a:p>
          <a:p>
            <a:endParaRPr lang="en-GB" b="1" dirty="0"/>
          </a:p>
          <a:p>
            <a:r>
              <a:rPr lang="en-GB" dirty="0"/>
              <a:t>The population includes the sample… but a sample usually doesn’t cover the whole population!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Population vs sample</a:t>
            </a:r>
          </a:p>
        </p:txBody>
      </p:sp>
    </p:spTree>
    <p:extLst>
      <p:ext uri="{BB962C8B-B14F-4D97-AF65-F5344CB8AC3E}">
        <p14:creationId xmlns:p14="http://schemas.microsoft.com/office/powerpoint/2010/main" val="409901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Statistics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Tools for analysing &amp; interpreting sampled data and presentation of results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e.g. what is the average weight of a child who drinks 25 cans of fizzy drinks a day?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Can identify (and communicate):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Typical (central)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Shape and spread of the distribution of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Interesting patterns and relationships in the data.</a:t>
            </a:r>
          </a:p>
          <a:p>
            <a:pPr lvl="1" eaLnBrk="1" hangingPunct="1"/>
            <a:endParaRPr lang="en-GB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88640"/>
            <a:ext cx="8229600" cy="100811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Inferential Statistics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5150" y="3140968"/>
            <a:ext cx="8229600" cy="3560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You are investigating the Body Mass Index for children in the UK. You cannot study exhaustively the population of every child, due to money, time, effort etc…      </a:t>
            </a:r>
            <a:r>
              <a:rPr lang="en-GB" altLang="en-US" sz="2800" dirty="0">
                <a:sym typeface="Symbol" pitchFamily="18" charset="2"/>
              </a:rPr>
              <a:t>you restrict your investigation to a </a:t>
            </a:r>
            <a:r>
              <a:rPr lang="en-GB" altLang="en-US" sz="2800" b="1" u="sng" dirty="0">
                <a:sym typeface="Symbol" pitchFamily="18" charset="2"/>
              </a:rPr>
              <a:t>well chosen </a:t>
            </a:r>
            <a:r>
              <a:rPr lang="en-GB" altLang="en-US" sz="2800" dirty="0">
                <a:sym typeface="Symbol" pitchFamily="18" charset="2"/>
              </a:rPr>
              <a:t>sample</a:t>
            </a:r>
          </a:p>
          <a:p>
            <a:pPr eaLnBrk="1" hangingPunct="1">
              <a:spcBef>
                <a:spcPts val="0"/>
              </a:spcBef>
            </a:pPr>
            <a:endParaRPr lang="en-GB" altLang="en-US" sz="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GB" altLang="en-US" sz="2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ym typeface="Symbol" pitchFamily="18" charset="2"/>
              </a:rPr>
              <a:t>With statistics, we can infer something about the population using only the data from the sample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611188" y="1628800"/>
            <a:ext cx="8137525" cy="1246188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500" dirty="0"/>
              <a:t>Use information on a </a:t>
            </a:r>
            <a:r>
              <a:rPr lang="en-GB" altLang="en-US" sz="2500" b="1" dirty="0">
                <a:solidFill>
                  <a:srgbClr val="FF3300"/>
                </a:solidFill>
              </a:rPr>
              <a:t>sample</a:t>
            </a:r>
            <a:r>
              <a:rPr lang="en-GB" altLang="en-US" sz="2500" dirty="0"/>
              <a:t> of individuals to make </a:t>
            </a:r>
            <a:r>
              <a:rPr lang="en-GB" altLang="en-US" sz="2500" b="1" dirty="0">
                <a:solidFill>
                  <a:srgbClr val="FF3300"/>
                </a:solidFill>
              </a:rPr>
              <a:t>inference</a:t>
            </a:r>
            <a:r>
              <a:rPr lang="en-GB" altLang="en-US" sz="2500" dirty="0"/>
              <a:t> about the wider </a:t>
            </a:r>
            <a:r>
              <a:rPr lang="en-GB" altLang="en-US" sz="2500" b="1" dirty="0">
                <a:solidFill>
                  <a:srgbClr val="FF3300"/>
                </a:solidFill>
              </a:rPr>
              <a:t>population</a:t>
            </a:r>
            <a:r>
              <a:rPr lang="en-GB" altLang="en-US" sz="2500" dirty="0"/>
              <a:t> of like individuals.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932040" y="4237424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9600" y="1143000"/>
            <a:ext cx="8077200" cy="516632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b="1" kern="0" dirty="0">
              <a:solidFill>
                <a:srgbClr val="FF1C1C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Population: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totality of subjects of interest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Sample: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subset of the population we actually studied.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Key idea: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take results obtained in the sample and use them as our best estimate of the true population values of interest.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e.g. we know the sample mean of BMI,    = 23.9,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use this to estimate the population mean.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i="1" dirty="0">
              <a:solidFill>
                <a:srgbClr val="00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en-US" sz="2800" kern="0" dirty="0">
              <a:solidFill>
                <a:srgbClr val="000000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571472" y="244463"/>
            <a:ext cx="8072494" cy="10413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/>
          <a:lstStyle/>
          <a:p>
            <a:pPr algn="ctr">
              <a:defRPr/>
            </a:pPr>
            <a:r>
              <a:rPr lang="en-US" sz="4400" kern="0" dirty="0">
                <a:latin typeface="+mj-lt"/>
                <a:cs typeface="+mn-cs"/>
              </a:rPr>
              <a:t>From Sample to Population</a:t>
            </a:r>
          </a:p>
        </p:txBody>
      </p:sp>
      <p:graphicFrame>
        <p:nvGraphicFramePr>
          <p:cNvPr id="389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73891"/>
              </p:ext>
            </p:extLst>
          </p:nvPr>
        </p:nvGraphicFramePr>
        <p:xfrm>
          <a:off x="6891338" y="4797152"/>
          <a:ext cx="417870" cy="49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3" name="Equation" r:id="rId3" imgW="126720" imgH="152280" progId="Equation.3">
                  <p:embed/>
                </p:oleObj>
              </mc:Choice>
              <mc:Fallback>
                <p:oleObj name="Equation" r:id="rId3" imgW="126720" imgH="1522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4797152"/>
                        <a:ext cx="417870" cy="498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772400" cy="79208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Parameters vs. 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568952" cy="54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parameter </a:t>
            </a:r>
            <a:r>
              <a:rPr lang="en-US" altLang="en-US" sz="2800" dirty="0"/>
              <a:t>is a number that describes the population (theoretical quantity, cannot be observed)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It is a fixed number but we do not know it’s value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Theoretical mean and variance,</a:t>
            </a:r>
            <a:r>
              <a:rPr lang="en-US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en-US" sz="2400" b="1" i="1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and 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</a:t>
            </a:r>
            <a:r>
              <a:rPr lang="en-US" altLang="en-US" sz="2400" b="1" baseline="30000" dirty="0">
                <a:solidFill>
                  <a:srgbClr val="0000FF"/>
                </a:solidFill>
                <a:sym typeface="Symbol" pitchFamily="18" charset="2"/>
              </a:rPr>
              <a:t>2</a:t>
            </a:r>
            <a:r>
              <a:rPr lang="en-US" altLang="en-US" sz="2000" b="1" dirty="0">
                <a:solidFill>
                  <a:srgbClr val="0000FF"/>
                </a:solidFill>
              </a:rPr>
              <a:t>, </a:t>
            </a:r>
            <a:r>
              <a:rPr lang="en-US" altLang="en-US" sz="2000" b="1" dirty="0">
                <a:solidFill>
                  <a:srgbClr val="000000"/>
                </a:solidFill>
              </a:rPr>
              <a:t>of BMI of UK population</a:t>
            </a:r>
          </a:p>
          <a:p>
            <a:pPr lvl="1"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statistic </a:t>
            </a:r>
            <a:r>
              <a:rPr lang="en-US" altLang="en-US" sz="2800" dirty="0"/>
              <a:t>is a number calculated from the data used to describe/summarize the data</a:t>
            </a: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0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Sample mean and variance (      and s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b="1" dirty="0">
                <a:solidFill>
                  <a:srgbClr val="000000"/>
                </a:solidFill>
              </a:rPr>
              <a:t>) of BMI of students in this class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1100" dirty="0">
              <a:solidFill>
                <a:srgbClr val="000000"/>
              </a:solidFill>
            </a:endParaRPr>
          </a:p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/>
              <a:t>We can use statistics such as    and </a:t>
            </a:r>
            <a:r>
              <a:rPr lang="en-US" altLang="en-US" sz="2400" b="1" dirty="0">
                <a:solidFill>
                  <a:schemeClr val="tx1"/>
                </a:solidFill>
              </a:rPr>
              <a:t>s</a:t>
            </a:r>
            <a:r>
              <a:rPr lang="en-US" altLang="en-US" sz="2800" b="1" baseline="30000" dirty="0">
                <a:solidFill>
                  <a:schemeClr val="tx1"/>
                </a:solidFill>
              </a:rPr>
              <a:t>2</a:t>
            </a:r>
            <a:r>
              <a:rPr lang="en-US" altLang="en-US" sz="2800" dirty="0">
                <a:solidFill>
                  <a:srgbClr val="000000"/>
                </a:solidFill>
              </a:rPr>
              <a:t>,</a:t>
            </a:r>
            <a:r>
              <a:rPr lang="en-US" altLang="en-US" sz="2800" dirty="0"/>
              <a:t>  to estimate unknown parameters of interest. This is </a:t>
            </a:r>
            <a:r>
              <a:rPr lang="en-US" altLang="en-US" sz="2800" dirty="0">
                <a:solidFill>
                  <a:srgbClr val="FF0000"/>
                </a:solidFill>
              </a:rPr>
              <a:t>Statistical Inference.</a:t>
            </a:r>
          </a:p>
        </p:txBody>
      </p:sp>
      <p:graphicFrame>
        <p:nvGraphicFramePr>
          <p:cNvPr id="399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61108"/>
              </p:ext>
            </p:extLst>
          </p:nvPr>
        </p:nvGraphicFramePr>
        <p:xfrm>
          <a:off x="5148064" y="4365104"/>
          <a:ext cx="43204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0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365104"/>
                        <a:ext cx="432048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95920"/>
              </p:ext>
            </p:extLst>
          </p:nvPr>
        </p:nvGraphicFramePr>
        <p:xfrm>
          <a:off x="5436096" y="5301208"/>
          <a:ext cx="432048" cy="49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1" name="Equation" r:id="rId6" imgW="139579" imgH="164957" progId="Equation.3">
                  <p:embed/>
                </p:oleObj>
              </mc:Choice>
              <mc:Fallback>
                <p:oleObj name="Equation" r:id="rId6" imgW="139579" imgH="16495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301208"/>
                        <a:ext cx="432048" cy="49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685800" y="260350"/>
            <a:ext cx="7630616" cy="100841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Categorical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807" y="1775619"/>
            <a:ext cx="8374385" cy="452596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>
                <a:solidFill>
                  <a:schemeClr val="hlink"/>
                </a:solidFill>
              </a:rPr>
              <a:t>        </a:t>
            </a:r>
            <a:r>
              <a:rPr lang="en-GB" altLang="en-US" sz="2400" b="1" dirty="0">
                <a:solidFill>
                  <a:schemeClr val="tx1"/>
                </a:solidFill>
              </a:rPr>
              <a:t>No numerical relationship between categories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Nominal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no obvious ordering of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Favourite colour: green, blue, orange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When there are only 2 possible categories, data is called </a:t>
            </a:r>
            <a:r>
              <a:rPr lang="en-GB" altLang="en-US" sz="2400" dirty="0">
                <a:solidFill>
                  <a:srgbClr val="FF0000"/>
                </a:solidFill>
              </a:rPr>
              <a:t>dichotomous or binary</a:t>
            </a:r>
            <a:r>
              <a:rPr lang="en-GB" altLang="en-US" sz="2400" dirty="0">
                <a:solidFill>
                  <a:schemeClr val="hlink"/>
                </a:solidFill>
              </a:rPr>
              <a:t> </a:t>
            </a:r>
            <a:r>
              <a:rPr lang="en-GB" altLang="en-US" sz="2400" dirty="0"/>
              <a:t>(i.e. 0 = have been to Disneyland, 1 = haven’t been).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Ordinal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there is natural order of the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Height: short, medium, tall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Physical Activity: Low/Moderate/High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lvl="1" eaLnBrk="1" hangingPunct="1">
              <a:lnSpc>
                <a:spcPct val="80000"/>
              </a:lnSpc>
            </a:pPr>
            <a:endParaRPr lang="en-GB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27584" y="188640"/>
            <a:ext cx="7594421" cy="100811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Quantitative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85800" y="1412776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</a:pPr>
            <a:r>
              <a:rPr lang="en-GB" altLang="en-US" sz="2400" b="1" dirty="0">
                <a:solidFill>
                  <a:schemeClr val="tx1"/>
                </a:solidFill>
              </a:rPr>
              <a:t>Data are numerical, arising from counts or measurements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Discrete data</a:t>
            </a:r>
            <a:r>
              <a:rPr lang="en-GB" altLang="en-US" sz="2400" dirty="0"/>
              <a:t>: can only take specified values, e.g. integers.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children,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beds available in a hospital.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Shoe size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Continuous data</a:t>
            </a:r>
            <a:r>
              <a:rPr lang="en-GB" altLang="en-US" sz="2400" dirty="0"/>
              <a:t>: measurable quantities with  possible values in an interval/range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BMI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Blood pressure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Length of foot</a:t>
            </a:r>
          </a:p>
          <a:p>
            <a:pPr eaLnBrk="1" hangingPunct="1">
              <a:buFontTx/>
              <a:buNone/>
            </a:pPr>
            <a:endParaRPr lang="en-GB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Statistical analysis</a:t>
            </a: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2089150" y="5329238"/>
            <a:ext cx="46482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148" name="Rectangle 5" descr="10%"/>
          <p:cNvSpPr>
            <a:spLocks noChangeArrowheads="1"/>
          </p:cNvSpPr>
          <p:nvPr/>
        </p:nvSpPr>
        <p:spPr bwMode="auto">
          <a:xfrm>
            <a:off x="1403350" y="4049713"/>
            <a:ext cx="6172200" cy="2133600"/>
          </a:xfrm>
          <a:prstGeom prst="rect">
            <a:avLst/>
          </a:prstGeom>
          <a:pattFill prst="pct10">
            <a:fgClr>
              <a:srgbClr val="9999FF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6149" name="Group 6"/>
          <p:cNvGrpSpPr>
            <a:grpSpLocks/>
          </p:cNvGrpSpPr>
          <p:nvPr/>
        </p:nvGrpSpPr>
        <p:grpSpPr bwMode="auto">
          <a:xfrm>
            <a:off x="1403350" y="1916113"/>
            <a:ext cx="6172200" cy="2133600"/>
            <a:chOff x="240" y="1450"/>
            <a:chExt cx="3888" cy="1344"/>
          </a:xfrm>
        </p:grpSpPr>
        <p:sp>
          <p:nvSpPr>
            <p:cNvPr id="6166" name="Rectangle 7" descr="20%"/>
            <p:cNvSpPr>
              <a:spLocks noChangeArrowheads="1"/>
            </p:cNvSpPr>
            <p:nvPr/>
          </p:nvSpPr>
          <p:spPr bwMode="auto">
            <a:xfrm>
              <a:off x="240" y="1450"/>
              <a:ext cx="3888" cy="1344"/>
            </a:xfrm>
            <a:prstGeom prst="rect">
              <a:avLst/>
            </a:prstGeom>
            <a:pattFill prst="pct20">
              <a:fgClr>
                <a:srgbClr val="FF3300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167" name="Text Box 8"/>
            <p:cNvSpPr txBox="1">
              <a:spLocks noChangeArrowheads="1"/>
            </p:cNvSpPr>
            <p:nvPr/>
          </p:nvSpPr>
          <p:spPr bwMode="auto">
            <a:xfrm>
              <a:off x="284" y="1524"/>
              <a:ext cx="1396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>
                  <a:solidFill>
                    <a:srgbClr val="FF3300"/>
                  </a:solidFill>
                </a:rPr>
                <a:t>Target population</a:t>
              </a:r>
            </a:p>
          </p:txBody>
        </p:sp>
      </p:grpSp>
      <p:grpSp>
        <p:nvGrpSpPr>
          <p:cNvPr id="6150" name="Group 9"/>
          <p:cNvGrpSpPr>
            <a:grpSpLocks/>
          </p:cNvGrpSpPr>
          <p:nvPr/>
        </p:nvGrpSpPr>
        <p:grpSpPr bwMode="auto">
          <a:xfrm>
            <a:off x="2927350" y="5634038"/>
            <a:ext cx="4629150" cy="919162"/>
            <a:chOff x="1200" y="3792"/>
            <a:chExt cx="2916" cy="579"/>
          </a:xfrm>
        </p:grpSpPr>
        <p:sp>
          <p:nvSpPr>
            <p:cNvPr id="6163" name="Line 10"/>
            <p:cNvSpPr>
              <a:spLocks noChangeShapeType="1"/>
            </p:cNvSpPr>
            <p:nvPr/>
          </p:nvSpPr>
          <p:spPr bwMode="auto">
            <a:xfrm flipV="1">
              <a:off x="1200" y="3924"/>
              <a:ext cx="1488" cy="1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4" name="Text Box 11"/>
            <p:cNvSpPr txBox="1">
              <a:spLocks noChangeArrowheads="1"/>
            </p:cNvSpPr>
            <p:nvPr/>
          </p:nvSpPr>
          <p:spPr bwMode="auto">
            <a:xfrm>
              <a:off x="2484" y="3792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>
                  <a:solidFill>
                    <a:srgbClr val="0000FF"/>
                  </a:solidFill>
                </a:rPr>
                <a:t>Estimators</a:t>
              </a:r>
            </a:p>
          </p:txBody>
        </p:sp>
        <p:sp>
          <p:nvSpPr>
            <p:cNvPr id="6165" name="Text Box 12"/>
            <p:cNvSpPr txBox="1">
              <a:spLocks noChangeArrowheads="1"/>
            </p:cNvSpPr>
            <p:nvPr/>
          </p:nvSpPr>
          <p:spPr bwMode="auto">
            <a:xfrm>
              <a:off x="1488" y="4140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Describe</a:t>
              </a:r>
            </a:p>
          </p:txBody>
        </p:sp>
      </p:grpSp>
      <p:sp>
        <p:nvSpPr>
          <p:cNvPr id="6151" name="Text Box 13"/>
          <p:cNvSpPr txBox="1">
            <a:spLocks noChangeArrowheads="1"/>
          </p:cNvSpPr>
          <p:nvPr/>
        </p:nvSpPr>
        <p:spPr bwMode="auto">
          <a:xfrm>
            <a:off x="1492250" y="5618163"/>
            <a:ext cx="22161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>
                <a:solidFill>
                  <a:srgbClr val="0000FF"/>
                </a:solidFill>
              </a:rPr>
              <a:t>Sample Data</a:t>
            </a:r>
          </a:p>
        </p:txBody>
      </p:sp>
      <p:grpSp>
        <p:nvGrpSpPr>
          <p:cNvPr id="6152" name="Group 14"/>
          <p:cNvGrpSpPr>
            <a:grpSpLocks/>
          </p:cNvGrpSpPr>
          <p:nvPr/>
        </p:nvGrpSpPr>
        <p:grpSpPr bwMode="auto">
          <a:xfrm flipH="1">
            <a:off x="2500085" y="2806403"/>
            <a:ext cx="0" cy="2733874"/>
            <a:chOff x="49414" y="1595"/>
            <a:chExt cx="0" cy="1968"/>
          </a:xfrm>
        </p:grpSpPr>
        <p:sp>
          <p:nvSpPr>
            <p:cNvPr id="6161" name="Line 15"/>
            <p:cNvSpPr>
              <a:spLocks noChangeShapeType="1"/>
            </p:cNvSpPr>
            <p:nvPr/>
          </p:nvSpPr>
          <p:spPr bwMode="auto">
            <a:xfrm>
              <a:off x="49414" y="1595"/>
              <a:ext cx="0" cy="196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2" name="Line 16"/>
            <p:cNvSpPr>
              <a:spLocks noChangeShapeType="1"/>
            </p:cNvSpPr>
            <p:nvPr/>
          </p:nvSpPr>
          <p:spPr bwMode="auto">
            <a:xfrm flipH="1">
              <a:off x="49414" y="1617"/>
              <a:ext cx="0" cy="9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</p:grpSp>
      <p:sp>
        <p:nvSpPr>
          <p:cNvPr id="6153" name="Text Box 17"/>
          <p:cNvSpPr txBox="1">
            <a:spLocks noChangeArrowheads="1"/>
          </p:cNvSpPr>
          <p:nvPr/>
        </p:nvSpPr>
        <p:spPr bwMode="auto">
          <a:xfrm>
            <a:off x="1555750" y="3881438"/>
            <a:ext cx="2286000" cy="369887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>
                <a:solidFill>
                  <a:schemeClr val="bg1"/>
                </a:solidFill>
              </a:rPr>
              <a:t>Sample/experiment</a:t>
            </a:r>
          </a:p>
        </p:txBody>
      </p:sp>
      <p:sp>
        <p:nvSpPr>
          <p:cNvPr id="6154" name="Line 18"/>
          <p:cNvSpPr>
            <a:spLocks noChangeShapeType="1"/>
          </p:cNvSpPr>
          <p:nvPr/>
        </p:nvSpPr>
        <p:spPr bwMode="auto">
          <a:xfrm flipH="1">
            <a:off x="6251575" y="2767013"/>
            <a:ext cx="0" cy="28098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5" name="Line 19"/>
          <p:cNvSpPr>
            <a:spLocks noChangeShapeType="1"/>
          </p:cNvSpPr>
          <p:nvPr/>
        </p:nvSpPr>
        <p:spPr bwMode="auto">
          <a:xfrm>
            <a:off x="6251575" y="4048125"/>
            <a:ext cx="0" cy="1600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6156" name="Text Box 20"/>
          <p:cNvSpPr txBox="1">
            <a:spLocks noChangeArrowheads="1"/>
          </p:cNvSpPr>
          <p:nvPr/>
        </p:nvSpPr>
        <p:spPr bwMode="auto">
          <a:xfrm>
            <a:off x="5137150" y="3881438"/>
            <a:ext cx="2286000" cy="366712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6157" name="Text Box 21"/>
          <p:cNvSpPr txBox="1">
            <a:spLocks noChangeArrowheads="1"/>
          </p:cNvSpPr>
          <p:nvPr/>
        </p:nvSpPr>
        <p:spPr bwMode="auto">
          <a:xfrm>
            <a:off x="5029200" y="2014538"/>
            <a:ext cx="259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>
                <a:solidFill>
                  <a:srgbClr val="FF0000"/>
                </a:solidFill>
              </a:rPr>
              <a:t>Parameters of interest</a:t>
            </a:r>
          </a:p>
        </p:txBody>
      </p:sp>
      <p:grpSp>
        <p:nvGrpSpPr>
          <p:cNvPr id="6158" name="Group 22"/>
          <p:cNvGrpSpPr>
            <a:grpSpLocks/>
          </p:cNvGrpSpPr>
          <p:nvPr/>
        </p:nvGrpSpPr>
        <p:grpSpPr bwMode="auto">
          <a:xfrm>
            <a:off x="3460750" y="1557338"/>
            <a:ext cx="2286000" cy="709612"/>
            <a:chOff x="1536" y="1224"/>
            <a:chExt cx="1440" cy="447"/>
          </a:xfrm>
        </p:grpSpPr>
        <p:sp>
          <p:nvSpPr>
            <p:cNvPr id="6159" name="Text Box 23"/>
            <p:cNvSpPr txBox="1">
              <a:spLocks noChangeArrowheads="1"/>
            </p:cNvSpPr>
            <p:nvPr/>
          </p:nvSpPr>
          <p:spPr bwMode="auto">
            <a:xfrm>
              <a:off x="1536" y="1224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Theorise</a:t>
              </a:r>
            </a:p>
          </p:txBody>
        </p:sp>
        <p:sp>
          <p:nvSpPr>
            <p:cNvPr id="6160" name="Line 24"/>
            <p:cNvSpPr>
              <a:spLocks noChangeShapeType="1"/>
            </p:cNvSpPr>
            <p:nvPr/>
          </p:nvSpPr>
          <p:spPr bwMode="auto">
            <a:xfrm flipH="1">
              <a:off x="1680" y="1671"/>
              <a:ext cx="100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57200" y="188913"/>
            <a:ext cx="82296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Steps in a research project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323528" y="1700212"/>
            <a:ext cx="7993062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Formulation of hypotheses  (e.g. people who do not eat fruit and vegetables have a higher BMI)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Planning and design  (what data should be collected?)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collection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processing and exploratory displays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analysis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Interpretation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Presentation of results (e.g. paper)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4856" y="2840752"/>
            <a:ext cx="1522512" cy="1631216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Statistical thinking involves all these steps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032808" y="2190042"/>
            <a:ext cx="432048" cy="3255182"/>
          </a:xfrm>
          <a:prstGeom prst="rightBrace">
            <a:avLst>
              <a:gd name="adj1" fmla="val 8333"/>
              <a:gd name="adj2" fmla="val 51411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19F2-2A2D-3A45-B952-92569999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dirty="0">
                <a:solidFill>
                  <a:schemeClr val="tx1"/>
                </a:solidFill>
              </a:rPr>
              <a:t>In this course, our focus is on </a:t>
            </a:r>
            <a:r>
              <a:rPr lang="en-GB" altLang="en-US" i="1" dirty="0">
                <a:solidFill>
                  <a:schemeClr val="tx1"/>
                </a:solidFill>
              </a:rPr>
              <a:t>descriptive statistics. </a:t>
            </a:r>
            <a:r>
              <a:rPr lang="en-GB" altLang="en-US" dirty="0">
                <a:solidFill>
                  <a:schemeClr val="tx1"/>
                </a:solidFill>
              </a:rPr>
              <a:t>We want to be able to: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GB" altLang="en-US" sz="1000" dirty="0">
              <a:solidFill>
                <a:schemeClr val="tx1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effects of interest, so they can be compared between different groups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GB" altLang="en-US" sz="1000" dirty="0">
              <a:latin typeface="Franklin Gothic Demi Cond" panose="020B07060304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variability, so we can assess whether differences between groups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Course Aims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924"/>
            <a:ext cx="8435280" cy="488600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sz="2800" dirty="0"/>
              <a:t>By the end of this course, you will be better able to:</a:t>
            </a:r>
            <a:endParaRPr lang="en-GB" altLang="en-US" sz="1600" dirty="0"/>
          </a:p>
          <a:p>
            <a:pPr lvl="0"/>
            <a:r>
              <a:rPr lang="en-US" sz="2800" b="1" dirty="0"/>
              <a:t>Understand</a:t>
            </a:r>
            <a:r>
              <a:rPr lang="en-US" sz="2800" dirty="0"/>
              <a:t> the need for statistics, their uses and limitations.</a:t>
            </a:r>
            <a:endParaRPr lang="en-GB" sz="2800" dirty="0"/>
          </a:p>
          <a:p>
            <a:pPr lvl="0"/>
            <a:r>
              <a:rPr lang="en-US" sz="2800" b="1" dirty="0"/>
              <a:t>Interpret</a:t>
            </a:r>
            <a:r>
              <a:rPr lang="en-US" sz="2800" dirty="0"/>
              <a:t> graphical representations of sampled data</a:t>
            </a:r>
            <a:endParaRPr lang="en-GB" sz="2800" dirty="0"/>
          </a:p>
          <a:p>
            <a:pPr lvl="0"/>
            <a:r>
              <a:rPr lang="en-US" sz="2800" b="1" dirty="0"/>
              <a:t>Calculate</a:t>
            </a:r>
            <a:r>
              <a:rPr lang="en-US" sz="2800" dirty="0"/>
              <a:t> descriptive statistics for sampled data</a:t>
            </a:r>
            <a:endParaRPr lang="en-GB" sz="2800" dirty="0"/>
          </a:p>
          <a:p>
            <a:pPr lvl="0"/>
            <a:r>
              <a:rPr lang="en-US" sz="2800" b="1" dirty="0"/>
              <a:t>Apply</a:t>
            </a:r>
            <a:r>
              <a:rPr lang="en-US" sz="2800" dirty="0"/>
              <a:t> the normal distribution to answer questions about a population</a:t>
            </a:r>
            <a:endParaRPr lang="en-GB" sz="2800" dirty="0"/>
          </a:p>
          <a:p>
            <a:pPr lvl="0"/>
            <a:r>
              <a:rPr lang="en-US" sz="2800" b="1" dirty="0"/>
              <a:t>Identify</a:t>
            </a:r>
            <a:r>
              <a:rPr lang="en-US" sz="2800" dirty="0"/>
              <a:t> potential sources of bias in a scientific study</a:t>
            </a:r>
            <a:endParaRPr lang="en-GB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2. Displaying Data</a:t>
            </a:r>
          </a:p>
        </p:txBody>
      </p:sp>
    </p:spTree>
    <p:extLst>
      <p:ext uri="{BB962C8B-B14F-4D97-AF65-F5344CB8AC3E}">
        <p14:creationId xmlns:p14="http://schemas.microsoft.com/office/powerpoint/2010/main" val="401934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8856" y="404813"/>
            <a:ext cx="7339528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/>
              <a:t>Displaying Data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800" dirty="0"/>
              <a:t>Several possible methods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Tables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Frequency Tables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Figures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Bar Charts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Histograms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Scatter plots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 ……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188913"/>
            <a:ext cx="8229600" cy="863823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Frequency Tables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355725" y="237807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79388" y="1341438"/>
            <a:ext cx="89646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List all possible categories with numerical counts corresponding to each one.</a:t>
            </a:r>
          </a:p>
        </p:txBody>
      </p:sp>
      <p:graphicFrame>
        <p:nvGraphicFramePr>
          <p:cNvPr id="29755" name="Group 5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446555"/>
              </p:ext>
            </p:extLst>
          </p:nvPr>
        </p:nvGraphicFramePr>
        <p:xfrm>
          <a:off x="547688" y="2852738"/>
          <a:ext cx="8229600" cy="292593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Rural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10182 (4.2%)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1590 (4%)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21577 (8.9%)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2703 (6.8%)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62305 (25.7%)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7512 (18.9%)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Normal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125095 (51.6%)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20431 (51.4%)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At risk of overweight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13334 (5.5%)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3895 (9.8%)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Overweight 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8970 (3.7%)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3180 (8.0%)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Obese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970 (0.4%)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437 (1.1%)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475" name="Text Box 56"/>
          <p:cNvSpPr txBox="1">
            <a:spLocks noChangeArrowheads="1"/>
          </p:cNvSpPr>
          <p:nvPr/>
        </p:nvSpPr>
        <p:spPr bwMode="auto">
          <a:xfrm>
            <a:off x="593725" y="2133600"/>
            <a:ext cx="81359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 b="1" dirty="0">
                <a:solidFill>
                  <a:srgbClr val="FF3300"/>
                </a:solidFill>
              </a:rPr>
              <a:t>Prevalence of overweight and chronic energy deficiency (CED) among women in rural and urban areas in Bangladesh 2000-2004</a:t>
            </a:r>
          </a:p>
        </p:txBody>
      </p:sp>
      <p:sp>
        <p:nvSpPr>
          <p:cNvPr id="18476" name="Text Box 60"/>
          <p:cNvSpPr txBox="1">
            <a:spLocks noChangeArrowheads="1"/>
          </p:cNvSpPr>
          <p:nvPr/>
        </p:nvSpPr>
        <p:spPr bwMode="auto">
          <a:xfrm>
            <a:off x="2843213" y="5805488"/>
            <a:ext cx="2160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242433</a:t>
            </a:r>
          </a:p>
        </p:txBody>
      </p:sp>
      <p:sp>
        <p:nvSpPr>
          <p:cNvPr id="18477" name="Text Box 61"/>
          <p:cNvSpPr txBox="1">
            <a:spLocks noChangeArrowheads="1"/>
          </p:cNvSpPr>
          <p:nvPr/>
        </p:nvSpPr>
        <p:spPr bwMode="auto">
          <a:xfrm>
            <a:off x="5508625" y="5805488"/>
            <a:ext cx="2160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39749</a:t>
            </a:r>
          </a:p>
        </p:txBody>
      </p:sp>
      <p:sp>
        <p:nvSpPr>
          <p:cNvPr id="18478" name="Text Box 62"/>
          <p:cNvSpPr txBox="1">
            <a:spLocks noChangeArrowheads="1"/>
          </p:cNvSpPr>
          <p:nvPr/>
        </p:nvSpPr>
        <p:spPr bwMode="auto">
          <a:xfrm>
            <a:off x="377825" y="6198870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hlink"/>
                </a:solidFill>
              </a:rPr>
              <a:t>Shafique S. et al., Trends of under- and overweight among rural and urban poor women indicate the double burden of malnutrition in Bangladesh, </a:t>
            </a:r>
            <a:r>
              <a:rPr lang="en-GB" altLang="en-US" sz="1400" i="1">
                <a:solidFill>
                  <a:schemeClr val="hlink"/>
                </a:solidFill>
              </a:rPr>
              <a:t>Int.J.Epi</a:t>
            </a:r>
            <a:r>
              <a:rPr lang="en-GB" altLang="en-US" sz="140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56084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Bar Charts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407150" y="2060575"/>
            <a:ext cx="2917825" cy="302418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sz="2000" dirty="0"/>
              <a:t>Categories on horizontal axis </a:t>
            </a:r>
          </a:p>
          <a:p>
            <a:pPr marL="0" indent="0" eaLnBrk="1" hangingPunct="1">
              <a:buFontTx/>
              <a:buNone/>
            </a:pPr>
            <a:endParaRPr lang="en-GB" altLang="en-US" sz="2000" dirty="0"/>
          </a:p>
          <a:p>
            <a:pPr marL="0" indent="0" eaLnBrk="1" hangingPunct="1">
              <a:buFontTx/>
              <a:buNone/>
            </a:pPr>
            <a:r>
              <a:rPr lang="en-GB" altLang="en-US" sz="2000" dirty="0"/>
              <a:t>Vertical bar for each category, height of bar represents frequency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700213"/>
            <a:ext cx="628015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219969" y="5935916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 err="1">
                <a:solidFill>
                  <a:schemeClr val="hlink"/>
                </a:solidFill>
              </a:rPr>
              <a:t>Shafique</a:t>
            </a:r>
            <a:r>
              <a:rPr lang="en-GB" altLang="en-US" sz="1400" dirty="0">
                <a:solidFill>
                  <a:schemeClr val="hlink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1400" i="1" dirty="0" err="1">
                <a:solidFill>
                  <a:schemeClr val="hlink"/>
                </a:solidFill>
              </a:rPr>
              <a:t>Int.J.Epi</a:t>
            </a:r>
            <a:r>
              <a:rPr lang="en-GB" altLang="en-US" sz="1400" dirty="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143309" y="188640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84213" y="1700808"/>
            <a:ext cx="77724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500" dirty="0"/>
              <a:t>One of most common graphs of numerical data – unlike bar graph can be used for  </a:t>
            </a:r>
            <a:r>
              <a:rPr lang="en-GB" altLang="en-US" sz="2500" dirty="0">
                <a:solidFill>
                  <a:srgbClr val="FF3300"/>
                </a:solidFill>
              </a:rPr>
              <a:t>discrete</a:t>
            </a:r>
            <a:r>
              <a:rPr lang="en-GB" altLang="en-US" sz="2500" dirty="0"/>
              <a:t> and </a:t>
            </a:r>
            <a:r>
              <a:rPr lang="en-GB" altLang="en-US" sz="2500" dirty="0">
                <a:solidFill>
                  <a:srgbClr val="FF3300"/>
                </a:solidFill>
              </a:rPr>
              <a:t>continuous</a:t>
            </a:r>
            <a:r>
              <a:rPr lang="en-GB" altLang="en-US" sz="2500" dirty="0"/>
              <a:t> data.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A histogram is like a bar graph, with values grouped in intervals (classes for discrete, bins for continuous) on </a:t>
            </a:r>
            <a:r>
              <a:rPr lang="en-GB" altLang="en-US" sz="2500" i="1" dirty="0"/>
              <a:t>x</a:t>
            </a:r>
            <a:r>
              <a:rPr lang="en-GB" altLang="en-US" sz="2500" dirty="0"/>
              <a:t>-axis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Effectively, the histogram has both x and y-axes as numerical – therefore the </a:t>
            </a:r>
            <a:r>
              <a:rPr lang="en-GB" altLang="en-US" sz="2500" i="1" dirty="0"/>
              <a:t>area</a:t>
            </a:r>
            <a:r>
              <a:rPr lang="en-GB" altLang="en-US" sz="2500" dirty="0"/>
              <a:t>, not height, is the crucial metric here!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Histograms: warning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45000"/>
              </a:spcBef>
            </a:pPr>
            <a:r>
              <a:rPr lang="en-GB" altLang="en-US" sz="2400" dirty="0"/>
              <a:t>The number of classes / the bin size can distort the data – we must be careful when selecting a bin size!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395288" y="3357563"/>
            <a:ext cx="2808560" cy="2031325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Example: Systolic Blood Pressure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190 persons, age 40-59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Different numbers of classes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/>
        </p:nvGraphicFramePr>
        <p:xfrm>
          <a:off x="3357563" y="2495550"/>
          <a:ext cx="5643562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1" name="Graph Sheet" r:id="rId3" imgW="3352800" imgH="2590465" progId="">
                  <p:embed/>
                </p:oleObj>
              </mc:Choice>
              <mc:Fallback>
                <p:oleObj name="Graph Sheet" r:id="rId3" imgW="3352800" imgH="259046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2495550"/>
                        <a:ext cx="5643562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Selecting Bin Size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Look for natural divisions in the data – e.g. if we’re dividing exam marks, can we have the bins as grade boundaries?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Try and keep all bins the same size &amp; include all the data – outliers can skew, so these must be treated carefully.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Use whole numbers and numbers divisible by the same size if possible (e.g. for 20 samples, use a bin size of 5 – not 6 or 7!)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If comparing data sets, use same binning parameters – this makes the two sets directly comparable.</a:t>
            </a:r>
          </a:p>
        </p:txBody>
      </p:sp>
    </p:spTree>
    <p:extLst>
      <p:ext uri="{BB962C8B-B14F-4D97-AF65-F5344CB8AC3E}">
        <p14:creationId xmlns:p14="http://schemas.microsoft.com/office/powerpoint/2010/main" val="317972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Scatter plot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2FA0FF-DDD9-3544-99E5-DCD0DF81B167}"/>
              </a:ext>
            </a:extLst>
          </p:cNvPr>
          <p:cNvSpPr/>
          <p:nvPr/>
        </p:nvSpPr>
        <p:spPr>
          <a:xfrm>
            <a:off x="661283" y="1612030"/>
            <a:ext cx="29746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altLang="en-US" sz="2800" dirty="0"/>
              <a:t>We can display two variables simultaneously using a </a:t>
            </a:r>
            <a:r>
              <a:rPr lang="en-GB" altLang="en-US" sz="2800" dirty="0">
                <a:solidFill>
                  <a:srgbClr val="FF0000"/>
                </a:solidFill>
              </a:rPr>
              <a:t>scatter plot </a:t>
            </a:r>
            <a:r>
              <a:rPr lang="en-GB" altLang="en-US" sz="2800" dirty="0"/>
              <a:t>(e.g. </a:t>
            </a:r>
            <a:r>
              <a:rPr lang="en-GB" altLang="en-US" sz="2800" i="1" dirty="0"/>
              <a:t>x</a:t>
            </a:r>
            <a:r>
              <a:rPr lang="en-GB" altLang="en-US" sz="2800" dirty="0"/>
              <a:t> vs </a:t>
            </a:r>
            <a:r>
              <a:rPr lang="en-GB" altLang="en-US" sz="2800" i="1" dirty="0"/>
              <a:t>y</a:t>
            </a:r>
            <a:r>
              <a:rPr lang="en-GB" altLang="en-US" sz="2800" dirty="0"/>
              <a:t>)</a:t>
            </a:r>
            <a:endParaRPr lang="en-GB" altLang="en-US" sz="2800" dirty="0">
              <a:solidFill>
                <a:srgbClr val="FF0000"/>
              </a:solidFill>
            </a:endParaRPr>
          </a:p>
        </p:txBody>
      </p:sp>
      <p:pic>
        <p:nvPicPr>
          <p:cNvPr id="146434" name="Picture 2" descr="Scatter plot - Wikipedia">
            <a:extLst>
              <a:ext uri="{FF2B5EF4-FFF2-40B4-BE49-F238E27FC236}">
                <a16:creationId xmlns:a16="http://schemas.microsoft.com/office/drawing/2014/main" id="{265788FA-CAF7-B64A-B5E3-90738332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26" y="1220578"/>
            <a:ext cx="4923001" cy="49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4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3.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417509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03596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 (contd.)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16113"/>
            <a:ext cx="7772400" cy="457200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sz="2800" dirty="0"/>
              <a:t>Need to </a:t>
            </a:r>
            <a:r>
              <a:rPr lang="en-GB" altLang="en-US" sz="2800" dirty="0">
                <a:solidFill>
                  <a:srgbClr val="FF0000"/>
                </a:solidFill>
              </a:rPr>
              <a:t>quantify</a:t>
            </a:r>
            <a:r>
              <a:rPr lang="en-GB" altLang="en-US" sz="2800" dirty="0"/>
              <a:t> the effects of interest: 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BMI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Soft drink consumption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endParaRPr lang="en-GB" altLang="en-US" sz="28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>
                <a:solidFill>
                  <a:srgbClr val="0000FF"/>
                </a:solidFill>
              </a:rPr>
              <a:t>We also need to quantify the </a:t>
            </a:r>
            <a:r>
              <a:rPr lang="en-GB" altLang="en-US" sz="2800" dirty="0">
                <a:solidFill>
                  <a:srgbClr val="FF0000"/>
                </a:solidFill>
              </a:rPr>
              <a:t>dispersion</a:t>
            </a:r>
            <a:r>
              <a:rPr lang="en-GB" altLang="en-US" sz="2800" dirty="0">
                <a:solidFill>
                  <a:srgbClr val="0000FF"/>
                </a:solidFill>
              </a:rPr>
              <a:t> e.g. are the variations between individuals too great to draw a definitive conclusion?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1. What is statistics?</a:t>
            </a:r>
          </a:p>
        </p:txBody>
      </p:sp>
    </p:spTree>
    <p:extLst>
      <p:ext uri="{BB962C8B-B14F-4D97-AF65-F5344CB8AC3E}">
        <p14:creationId xmlns:p14="http://schemas.microsoft.com/office/powerpoint/2010/main" val="80867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Denote data by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1</a:t>
            </a:r>
            <a:r>
              <a:rPr lang="en-GB" altLang="en-US" sz="2800" dirty="0"/>
              <a:t>,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2</a:t>
            </a:r>
            <a:r>
              <a:rPr lang="en-GB" altLang="en-US" sz="2800" dirty="0"/>
              <a:t>, …, </a:t>
            </a:r>
            <a:r>
              <a:rPr lang="en-GB" altLang="en-US" sz="2800" i="1" dirty="0" err="1"/>
              <a:t>x</a:t>
            </a:r>
            <a:r>
              <a:rPr lang="en-GB" altLang="en-US" sz="2800" i="1" baseline="-25000" dirty="0" err="1"/>
              <a:t>n</a:t>
            </a: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olidFill>
                  <a:srgbClr val="FF3300"/>
                </a:solidFill>
              </a:rPr>
              <a:t>Arithmetic mean</a:t>
            </a:r>
            <a:r>
              <a:rPr lang="en-GB" altLang="en-US" sz="2800" dirty="0"/>
              <a:t> given by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Can be used for both continuous and discrete data – not for categorical data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13100"/>
            <a:ext cx="2828925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571500" y="274639"/>
            <a:ext cx="799465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Arithmetic</a:t>
            </a:r>
            <a:r>
              <a:rPr lang="en-GB" dirty="0"/>
              <a:t> mean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ChangeArrowheads="1"/>
          </p:cNvSpPr>
          <p:nvPr/>
        </p:nvSpPr>
        <p:spPr bwMode="auto">
          <a:xfrm>
            <a:off x="3798888" y="26924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Mean: Example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dirty="0"/>
              <a:t>You are investigating the Body Mass Index for people with different diets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396875" y="27813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1: low consumption of fizzy drinks, n=10</a:t>
            </a:r>
          </a:p>
        </p:txBody>
      </p:sp>
      <p:grpSp>
        <p:nvGrpSpPr>
          <p:cNvPr id="23558" name="Group 5"/>
          <p:cNvGrpSpPr>
            <a:grpSpLocks/>
          </p:cNvGrpSpPr>
          <p:nvPr/>
        </p:nvGrpSpPr>
        <p:grpSpPr bwMode="auto">
          <a:xfrm>
            <a:off x="3803650" y="2636838"/>
            <a:ext cx="5089525" cy="990600"/>
            <a:chOff x="1152" y="4800"/>
            <a:chExt cx="3024" cy="624"/>
          </a:xfrm>
        </p:grpSpPr>
        <p:sp>
          <p:nvSpPr>
            <p:cNvPr id="23571" name="Text Box 6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3572" name="Text Box 7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395288" y="47323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2: high consumption of fizzy drinks, n=12</a:t>
            </a:r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3798888" y="465455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3561" name="Group 11"/>
          <p:cNvGrpSpPr>
            <a:grpSpLocks/>
          </p:cNvGrpSpPr>
          <p:nvPr/>
        </p:nvGrpSpPr>
        <p:grpSpPr bwMode="auto">
          <a:xfrm>
            <a:off x="3803650" y="4598988"/>
            <a:ext cx="5089525" cy="990600"/>
            <a:chOff x="1152" y="4800"/>
            <a:chExt cx="3024" cy="624"/>
          </a:xfrm>
        </p:grpSpPr>
        <p:sp>
          <p:nvSpPr>
            <p:cNvPr id="23569" name="Text Box 12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22.1   20.5   18.5   16.9   24.1   26.0</a:t>
              </a:r>
            </a:p>
          </p:txBody>
        </p:sp>
        <p:sp>
          <p:nvSpPr>
            <p:cNvPr id="23570" name="Text Box 13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3562" name="Rectangle 14"/>
          <p:cNvSpPr>
            <a:spLocks noChangeArrowheads="1"/>
          </p:cNvSpPr>
          <p:nvPr/>
        </p:nvSpPr>
        <p:spPr bwMode="auto">
          <a:xfrm>
            <a:off x="395288" y="3716338"/>
            <a:ext cx="8497887" cy="5762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3" name="Rectangle 16"/>
          <p:cNvSpPr>
            <a:spLocks noChangeArrowheads="1"/>
          </p:cNvSpPr>
          <p:nvPr/>
        </p:nvSpPr>
        <p:spPr bwMode="auto">
          <a:xfrm>
            <a:off x="395288" y="5661025"/>
            <a:ext cx="8497887" cy="5762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4" name="Text Box 17"/>
          <p:cNvSpPr txBox="1">
            <a:spLocks noChangeArrowheads="1"/>
          </p:cNvSpPr>
          <p:nvPr/>
        </p:nvSpPr>
        <p:spPr bwMode="auto">
          <a:xfrm>
            <a:off x="539750" y="3789363"/>
            <a:ext cx="5903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23565" name="Object 18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3716338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3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16338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Text Box 20"/>
          <p:cNvSpPr txBox="1">
            <a:spLocks noChangeArrowheads="1"/>
          </p:cNvSpPr>
          <p:nvPr/>
        </p:nvSpPr>
        <p:spPr bwMode="auto">
          <a:xfrm>
            <a:off x="827088" y="3789363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(24.1+23.5+18.5+16.7+26.3+28.5+25.2+23.4+22.5+29.9)/10 = 23.9</a:t>
            </a:r>
          </a:p>
        </p:txBody>
      </p:sp>
      <p:graphicFrame>
        <p:nvGraphicFramePr>
          <p:cNvPr id="23567" name="Object 21"/>
          <p:cNvGraphicFramePr>
            <a:graphicFrameLocks noChangeAspect="1"/>
          </p:cNvGraphicFramePr>
          <p:nvPr/>
        </p:nvGraphicFramePr>
        <p:xfrm>
          <a:off x="395288" y="5681663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4" name="Equation" r:id="rId5" imgW="139579" imgH="164957" progId="Equation.3">
                  <p:embed/>
                </p:oleObj>
              </mc:Choice>
              <mc:Fallback>
                <p:oleObj name="Equation" r:id="rId5" imgW="139579" imgH="16495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681663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8" name="Text Box 22"/>
          <p:cNvSpPr txBox="1">
            <a:spLocks noChangeArrowheads="1"/>
          </p:cNvSpPr>
          <p:nvPr/>
        </p:nvSpPr>
        <p:spPr bwMode="auto">
          <a:xfrm>
            <a:off x="827088" y="5754688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(22.1+20.5+18.5+16.9+24.1+26+22.2+28.4+21.5+31.9+23+17.2)/12 = 22.7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181522" y="141743"/>
            <a:ext cx="6858000" cy="119902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Median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55643" y="2132856"/>
            <a:ext cx="835292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0000FF"/>
              </a:buClr>
            </a:pPr>
            <a:r>
              <a:rPr lang="en-GB" altLang="en-US" sz="2800" dirty="0">
                <a:solidFill>
                  <a:srgbClr val="FF3300"/>
                </a:solidFill>
              </a:rPr>
              <a:t>Median</a:t>
            </a:r>
            <a:r>
              <a:rPr lang="en-GB" altLang="en-US" sz="2800" dirty="0"/>
              <a:t> is the middle observation - such that  50% of data lies below its value. Order the data and select the middle value (if </a:t>
            </a:r>
            <a:r>
              <a:rPr lang="en-GB" altLang="en-US" sz="2800" i="1" dirty="0"/>
              <a:t>n</a:t>
            </a:r>
            <a:r>
              <a:rPr lang="en-GB" altLang="en-US" sz="2800" dirty="0"/>
              <a:t> is even, take the midpoint of the middle two values)</a:t>
            </a:r>
          </a:p>
          <a:p>
            <a:pPr marL="0" indent="0" eaLnBrk="1" hangingPunct="1">
              <a:buClr>
                <a:srgbClr val="0000FF"/>
              </a:buClr>
              <a:buNone/>
            </a:pPr>
            <a:endParaRPr lang="en-GB" altLang="en-US" sz="1400" dirty="0"/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800" dirty="0"/>
              <a:t>Main advantage of median over arithmetic mean is insensitivity to outliers (extreme points).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This is also the main disadvantage…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marL="0" indent="0" eaLnBrk="1" hangingPunct="1">
              <a:buNone/>
            </a:pPr>
            <a:endParaRPr lang="en-GB" altLang="en-US" sz="2800" dirty="0"/>
          </a:p>
          <a:p>
            <a:pPr lvl="1" eaLnBrk="1" hangingPunct="1">
              <a:buFontTx/>
              <a:buNone/>
            </a:pPr>
            <a:endParaRPr lang="en-US" altLang="en-US" sz="3200" dirty="0"/>
          </a:p>
          <a:p>
            <a:pPr eaLnBrk="1" hangingPunct="1"/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476375" y="404813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Median: Example</a:t>
            </a:r>
          </a:p>
        </p:txBody>
      </p:sp>
      <p:sp>
        <p:nvSpPr>
          <p:cNvPr id="26627" name="Rectangle 8"/>
          <p:cNvSpPr>
            <a:spLocks noChangeArrowheads="1"/>
          </p:cNvSpPr>
          <p:nvPr/>
        </p:nvSpPr>
        <p:spPr bwMode="auto">
          <a:xfrm>
            <a:off x="2987675" y="5589588"/>
            <a:ext cx="3529013" cy="10080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28" name="Text Box 9"/>
          <p:cNvSpPr txBox="1">
            <a:spLocks noChangeArrowheads="1"/>
          </p:cNvSpPr>
          <p:nvPr/>
        </p:nvSpPr>
        <p:spPr bwMode="auto">
          <a:xfrm>
            <a:off x="2987675" y="5805488"/>
            <a:ext cx="36718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>
                <a:solidFill>
                  <a:schemeClr val="tx1"/>
                </a:solidFill>
              </a:rPr>
              <a:t>Med = (23.5+24.1)/2 = 23.8</a:t>
            </a:r>
          </a:p>
        </p:txBody>
      </p:sp>
      <p:sp>
        <p:nvSpPr>
          <p:cNvPr id="26629" name="Rectangle 10"/>
          <p:cNvSpPr>
            <a:spLocks noChangeArrowheads="1"/>
          </p:cNvSpPr>
          <p:nvPr/>
        </p:nvSpPr>
        <p:spPr bwMode="auto">
          <a:xfrm>
            <a:off x="3797300" y="2349500"/>
            <a:ext cx="5094288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395288" y="24384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1: low consumption of fruit/veg, n=10</a:t>
            </a:r>
          </a:p>
        </p:txBody>
      </p:sp>
      <p:grpSp>
        <p:nvGrpSpPr>
          <p:cNvPr id="26631" name="Group 12"/>
          <p:cNvGrpSpPr>
            <a:grpSpLocks/>
          </p:cNvGrpSpPr>
          <p:nvPr/>
        </p:nvGrpSpPr>
        <p:grpSpPr bwMode="auto">
          <a:xfrm>
            <a:off x="3802063" y="2293938"/>
            <a:ext cx="5089525" cy="990600"/>
            <a:chOff x="1152" y="4800"/>
            <a:chExt cx="3024" cy="624"/>
          </a:xfrm>
        </p:grpSpPr>
        <p:sp>
          <p:nvSpPr>
            <p:cNvPr id="26642" name="Text Box 13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6643" name="Text Box 14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6632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b="1" dirty="0">
                <a:solidFill>
                  <a:schemeClr val="tx1"/>
                </a:solidFill>
              </a:rPr>
              <a:t>Same example as before, let’s concentrate on Diet 1</a:t>
            </a:r>
          </a:p>
        </p:txBody>
      </p:sp>
      <p:sp>
        <p:nvSpPr>
          <p:cNvPr id="26633" name="Rectangle 16"/>
          <p:cNvSpPr>
            <a:spLocks noChangeArrowheads="1"/>
          </p:cNvSpPr>
          <p:nvPr/>
        </p:nvSpPr>
        <p:spPr bwMode="auto">
          <a:xfrm>
            <a:off x="2071688" y="3559175"/>
            <a:ext cx="6929437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395288" y="3500438"/>
            <a:ext cx="309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grpSp>
        <p:nvGrpSpPr>
          <p:cNvPr id="26635" name="Group 18"/>
          <p:cNvGrpSpPr>
            <a:grpSpLocks/>
          </p:cNvGrpSpPr>
          <p:nvPr/>
        </p:nvGrpSpPr>
        <p:grpSpPr bwMode="auto">
          <a:xfrm>
            <a:off x="2038350" y="3484563"/>
            <a:ext cx="7034213" cy="1016000"/>
            <a:chOff x="1152" y="4881"/>
            <a:chExt cx="3024" cy="640"/>
          </a:xfrm>
        </p:grpSpPr>
        <p:sp>
          <p:nvSpPr>
            <p:cNvPr id="26640" name="Text Box 19"/>
            <p:cNvSpPr txBox="1">
              <a:spLocks noChangeArrowheads="1"/>
            </p:cNvSpPr>
            <p:nvPr/>
          </p:nvSpPr>
          <p:spPr bwMode="auto">
            <a:xfrm>
              <a:off x="1152" y="4881"/>
              <a:ext cx="302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16.7,18.5,22.5,23.4,23.5,24.1,25.2,26.3,28.5,29.9</a:t>
              </a:r>
            </a:p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  <p:sp>
          <p:nvSpPr>
            <p:cNvPr id="26641" name="Text Box 20"/>
            <p:cNvSpPr txBox="1">
              <a:spLocks noChangeArrowheads="1"/>
            </p:cNvSpPr>
            <p:nvPr/>
          </p:nvSpPr>
          <p:spPr bwMode="auto">
            <a:xfrm>
              <a:off x="1152" y="5137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</p:grpSp>
      <p:sp>
        <p:nvSpPr>
          <p:cNvPr id="26636" name="Rectangle 21"/>
          <p:cNvSpPr>
            <a:spLocks noChangeArrowheads="1"/>
          </p:cNvSpPr>
          <p:nvPr/>
        </p:nvSpPr>
        <p:spPr bwMode="auto">
          <a:xfrm>
            <a:off x="3797300" y="4508500"/>
            <a:ext cx="5094288" cy="433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7" name="Text Box 22"/>
          <p:cNvSpPr txBox="1">
            <a:spLocks noChangeArrowheads="1"/>
          </p:cNvSpPr>
          <p:nvPr/>
        </p:nvSpPr>
        <p:spPr bwMode="auto">
          <a:xfrm>
            <a:off x="395288" y="4597400"/>
            <a:ext cx="33131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n </a:t>
            </a:r>
            <a:r>
              <a:rPr lang="en-GB" altLang="en-US" sz="1800" b="1" dirty="0"/>
              <a:t>is even, so we need to take the 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and the 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observations</a:t>
            </a:r>
          </a:p>
        </p:txBody>
      </p:sp>
      <p:sp>
        <p:nvSpPr>
          <p:cNvPr id="26638" name="Text Box 26"/>
          <p:cNvSpPr txBox="1">
            <a:spLocks noChangeArrowheads="1"/>
          </p:cNvSpPr>
          <p:nvPr/>
        </p:nvSpPr>
        <p:spPr bwMode="auto">
          <a:xfrm>
            <a:off x="4211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23.5</a:t>
            </a:r>
          </a:p>
        </p:txBody>
      </p:sp>
      <p:sp>
        <p:nvSpPr>
          <p:cNvPr id="26639" name="Text Box 27"/>
          <p:cNvSpPr txBox="1">
            <a:spLocks noChangeArrowheads="1"/>
          </p:cNvSpPr>
          <p:nvPr/>
        </p:nvSpPr>
        <p:spPr bwMode="auto">
          <a:xfrm>
            <a:off x="6370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24.1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190181" y="39624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Mode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11560" y="1556792"/>
            <a:ext cx="777240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200" dirty="0">
                <a:solidFill>
                  <a:srgbClr val="FF3300"/>
                </a:solidFill>
              </a:rPr>
              <a:t>Mode</a:t>
            </a:r>
            <a:r>
              <a:rPr lang="en-GB" altLang="en-US" sz="2200" dirty="0"/>
              <a:t> is data value or category occurring most frequently.  </a:t>
            </a:r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1000" dirty="0"/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Insensitivity to outliers.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Particularly useful for qualitative data and for discrete data – when fractional values don’t make sense </a:t>
            </a:r>
          </a:p>
          <a:p>
            <a:pPr marL="0" indent="0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</a:rPr>
              <a:t>	e.g. favourite football team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There may be more than 1 mode.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838200" y="260350"/>
            <a:ext cx="6858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4967882" cy="284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Variability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2"/>
            <a:ext cx="8229600" cy="5113039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/>
              <a:t>People differ in their characteristics (physical activity, socio-economic status, genetic predisposition, etc…)  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r>
              <a:rPr lang="en-GB" altLang="en-US" sz="2400" dirty="0">
                <a:sym typeface="Wingdings" pitchFamily="2" charset="2"/>
              </a:rPr>
              <a:t>	  BMI will </a:t>
            </a:r>
            <a:r>
              <a:rPr lang="en-GB" altLang="en-US" sz="2400" dirty="0">
                <a:solidFill>
                  <a:srgbClr val="FF0000"/>
                </a:solidFill>
                <a:sym typeface="Wingdings" pitchFamily="2" charset="2"/>
              </a:rPr>
              <a:t>vary</a:t>
            </a:r>
            <a:r>
              <a:rPr lang="en-GB" altLang="en-US" sz="2400" dirty="0">
                <a:sym typeface="Wingdings" pitchFamily="2" charset="2"/>
              </a:rPr>
              <a:t> between people with the same diet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endParaRPr lang="en-GB" altLang="en-US" sz="2400" dirty="0">
              <a:sym typeface="Wingdings" pitchFamily="2" charset="2"/>
            </a:endParaRPr>
          </a:p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>
                <a:sym typeface="Wingdings" pitchFamily="2" charset="2"/>
              </a:rPr>
              <a:t>We want to quantify whether the difference in BMI is due to fizzy drinks, other factors, or a combination of the two?</a:t>
            </a: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/>
              <a:t>Sources “not of interest” are treated as </a:t>
            </a:r>
            <a:r>
              <a:rPr lang="en-GB" altLang="en-US" sz="2400" dirty="0">
                <a:solidFill>
                  <a:srgbClr val="FF0000"/>
                </a:solidFill>
              </a:rPr>
              <a:t>random variability / dispersion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/>
              <a:t>	Must take random variability into account when 	drawing conclusions.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55576" y="2348880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/>
          <p:cNvSpPr/>
          <p:nvPr/>
        </p:nvSpPr>
        <p:spPr>
          <a:xfrm>
            <a:off x="802264" y="5733256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898456" y="144096"/>
            <a:ext cx="7217296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Measures</a:t>
            </a:r>
            <a:r>
              <a:rPr lang="en-GB" sz="4400" dirty="0">
                <a:solidFill>
                  <a:schemeClr val="accent2"/>
                </a:solidFill>
              </a:rPr>
              <a:t> </a:t>
            </a:r>
            <a:r>
              <a:rPr lang="en-GB" sz="4400" dirty="0">
                <a:solidFill>
                  <a:schemeClr val="tx1"/>
                </a:solidFill>
              </a:rPr>
              <a:t>of Dispersion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5288" y="1844675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Entirely possible for two data sets to have same mean, median and mode but look very different…</a:t>
            </a:r>
          </a:p>
          <a:p>
            <a:pPr eaLnBrk="1" hangingPunct="1"/>
            <a:r>
              <a:rPr lang="en-GB" altLang="en-US" sz="2400">
                <a:solidFill>
                  <a:srgbClr val="FF3300"/>
                </a:solidFill>
              </a:rPr>
              <a:t>Measures of dispersion</a:t>
            </a:r>
            <a:r>
              <a:rPr lang="en-GB" altLang="en-US" sz="2400"/>
              <a:t> aim to characterise degree of spread or variability within data set.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500188"/>
            <a:ext cx="2411413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77850" y="188640"/>
            <a:ext cx="8064500" cy="836613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3600" dirty="0">
                <a:solidFill>
                  <a:schemeClr val="tx1"/>
                </a:solidFill>
              </a:rPr>
              <a:t>Quantifying variability in data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33400" y="1196975"/>
            <a:ext cx="815340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400" dirty="0">
                <a:solidFill>
                  <a:srgbClr val="FF3300"/>
                </a:solidFill>
              </a:rPr>
              <a:t>Quartiles</a:t>
            </a:r>
            <a:r>
              <a:rPr lang="en-GB" altLang="en-US" sz="2400" dirty="0"/>
              <a:t>: divide the distribution in 4 equal parts.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GB" altLang="en-US" sz="2400" dirty="0"/>
              <a:t>1</a:t>
            </a:r>
            <a:r>
              <a:rPr lang="en-GB" altLang="en-US" sz="2400" baseline="30000" dirty="0"/>
              <a:t>st</a:t>
            </a:r>
            <a:r>
              <a:rPr lang="en-GB" altLang="en-US" sz="2400" dirty="0"/>
              <a:t> quartile =25th percentile, 2</a:t>
            </a:r>
            <a:r>
              <a:rPr lang="en-GB" altLang="en-US" sz="2400" baseline="30000" dirty="0"/>
              <a:t>nd</a:t>
            </a:r>
            <a:r>
              <a:rPr lang="en-GB" altLang="en-US" sz="2400" dirty="0"/>
              <a:t> = 50th percentile (median), 3</a:t>
            </a:r>
            <a:r>
              <a:rPr lang="en-GB" altLang="en-US" sz="2400" baseline="30000" dirty="0"/>
              <a:t>rd</a:t>
            </a:r>
            <a:r>
              <a:rPr lang="en-GB" altLang="en-US" sz="2400" dirty="0"/>
              <a:t> </a:t>
            </a:r>
            <a:r>
              <a:rPr lang="en-GB" altLang="en-US" sz="2400" baseline="30000" dirty="0"/>
              <a:t> =</a:t>
            </a:r>
            <a:r>
              <a:rPr lang="en-GB" altLang="en-US" sz="2400" dirty="0"/>
              <a:t> 75th percentile</a:t>
            </a:r>
          </a:p>
          <a:p>
            <a:pPr lvl="1" eaLnBrk="1" hangingPunct="1">
              <a:buFont typeface="Wingdings" pitchFamily="2" charset="2"/>
              <a:buChar char="v"/>
            </a:pPr>
            <a:endParaRPr lang="en-GB" altLang="en-US" sz="2400" dirty="0"/>
          </a:p>
          <a:p>
            <a:pPr eaLnBrk="1" hangingPunct="1"/>
            <a:endParaRPr lang="en-GB" altLang="en-US" sz="2400" dirty="0"/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33400" y="2799397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2: high consumption of fruit/veg, n=12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802699" y="2678747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9702" name="Group 7"/>
          <p:cNvGrpSpPr>
            <a:grpSpLocks/>
          </p:cNvGrpSpPr>
          <p:nvPr/>
        </p:nvGrpSpPr>
        <p:grpSpPr bwMode="auto">
          <a:xfrm>
            <a:off x="3807461" y="2678747"/>
            <a:ext cx="5089525" cy="990600"/>
            <a:chOff x="1152" y="4800"/>
            <a:chExt cx="3024" cy="624"/>
          </a:xfrm>
        </p:grpSpPr>
        <p:sp>
          <p:nvSpPr>
            <p:cNvPr id="29707" name="Text Box 8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/>
                <a:t>22.1   20.5   18.5   16.9   24.1   26.0</a:t>
              </a:r>
            </a:p>
          </p:txBody>
        </p:sp>
        <p:sp>
          <p:nvSpPr>
            <p:cNvPr id="29708" name="Text Box 9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9703" name="Rectangle 12"/>
          <p:cNvSpPr>
            <a:spLocks noChangeArrowheads="1"/>
          </p:cNvSpPr>
          <p:nvPr/>
        </p:nvSpPr>
        <p:spPr bwMode="auto">
          <a:xfrm>
            <a:off x="2143125" y="3916363"/>
            <a:ext cx="6858000" cy="3698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9704" name="Text Box 13"/>
          <p:cNvSpPr txBox="1">
            <a:spLocks noChangeArrowheads="1"/>
          </p:cNvSpPr>
          <p:nvPr/>
        </p:nvSpPr>
        <p:spPr bwMode="auto">
          <a:xfrm>
            <a:off x="395288" y="3860800"/>
            <a:ext cx="3095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sp>
        <p:nvSpPr>
          <p:cNvPr id="29705" name="Text Box 15"/>
          <p:cNvSpPr txBox="1">
            <a:spLocks noChangeArrowheads="1"/>
          </p:cNvSpPr>
          <p:nvPr/>
        </p:nvSpPr>
        <p:spPr bwMode="auto">
          <a:xfrm>
            <a:off x="2071688" y="3886200"/>
            <a:ext cx="7000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000" b="1"/>
              <a:t>16.9 17.2 18.5 20.5 21.5 22.1 22.2 23.0 24.1 26.0 28.4 31.9</a:t>
            </a:r>
          </a:p>
        </p:txBody>
      </p:sp>
      <p:sp>
        <p:nvSpPr>
          <p:cNvPr id="29706" name="Text Box 18"/>
          <p:cNvSpPr txBox="1">
            <a:spLocks noChangeArrowheads="1"/>
          </p:cNvSpPr>
          <p:nvPr/>
        </p:nvSpPr>
        <p:spPr bwMode="auto">
          <a:xfrm>
            <a:off x="409576" y="4725144"/>
            <a:ext cx="68770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1</a:t>
            </a:r>
            <a:r>
              <a:rPr lang="en-GB" altLang="en-US" sz="2000" b="1" baseline="30000" dirty="0"/>
              <a:t>st</a:t>
            </a:r>
            <a:r>
              <a:rPr lang="en-GB" altLang="en-US" sz="2000" b="1" dirty="0"/>
              <a:t> quartile: 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18.5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2</a:t>
            </a:r>
            <a:r>
              <a:rPr lang="en-GB" altLang="en-US" sz="2000" b="1" baseline="30000" dirty="0"/>
              <a:t>nd</a:t>
            </a:r>
            <a:r>
              <a:rPr lang="en-GB" altLang="en-US" sz="2000" b="1" dirty="0"/>
              <a:t> quartile (Med): 6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and 7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(22.1+22.2)/2 = 22.15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quartile: 9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24.1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704856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Inter Quartile Range - IQR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1543050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Inter-quartile range</a:t>
            </a:r>
            <a:r>
              <a:rPr lang="en-GB" altLang="en-US" sz="2400" dirty="0"/>
              <a:t>: (3rd – 1st quartile) 25th to 75th percentile. </a:t>
            </a:r>
          </a:p>
          <a:p>
            <a:pPr eaLnBrk="1" hangingPunct="1">
              <a:buFontTx/>
              <a:buNone/>
            </a:pPr>
            <a:r>
              <a:rPr lang="en-GB" altLang="en-US" sz="2400" dirty="0"/>
              <a:t>    </a:t>
            </a:r>
            <a:endParaRPr lang="en-GB" altLang="en-US" sz="2400" dirty="0">
              <a:solidFill>
                <a:schemeClr val="tx1"/>
              </a:solidFill>
            </a:endParaRPr>
          </a:p>
          <a:p>
            <a:pPr algn="ctr" eaLnBrk="1" hangingPunct="1"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</a:rPr>
              <a:t>Not sensitive to outliers, but only uses central 50% of observations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1143000"/>
            <a:ext cx="9144000" cy="511333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Graphical summary of the distribution of a </a:t>
            </a: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quantitative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variable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Median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(50th percentile) is marked as central line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Box represents the </a:t>
            </a: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quartiles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(25th and 75th percentiles) 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Whiskers mark the max. and min. values</a:t>
            </a:r>
            <a:r>
              <a:rPr lang="en-GB" sz="2400" kern="0" dirty="0">
                <a:solidFill>
                  <a:schemeClr val="accent2"/>
                </a:solidFill>
                <a:cs typeface="+mn-cs"/>
              </a:rPr>
              <a:t> &lt;1.5 x IQR</a:t>
            </a:r>
            <a:endParaRPr lang="en-GB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Outliers 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(&gt;1.5 </a:t>
            </a:r>
            <a:r>
              <a:rPr lang="en-GB" sz="2400" kern="0" dirty="0">
                <a:solidFill>
                  <a:schemeClr val="accent2"/>
                </a:solidFill>
                <a:cs typeface="+mn-cs"/>
              </a:rPr>
              <a:t>x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IQR) marked as separate lines/points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2105" name="Picture 361" descr="Exploring Women's Height Data –">
            <a:extLst>
              <a:ext uri="{FF2B5EF4-FFF2-40B4-BE49-F238E27FC236}">
                <a16:creationId xmlns:a16="http://schemas.microsoft.com/office/drawing/2014/main" id="{C6FA5CF5-374B-B846-A6C5-9DB349C3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29386"/>
            <a:ext cx="6434497" cy="25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/>
              <a:t>The biggest question(s)...</a:t>
            </a:r>
            <a:endParaRPr lang="en-GB" kern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946FF5-285C-46AB-8A9F-AC06D1414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70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5280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BFEEB-1345-8540-8BFE-8EB7300A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3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143000" y="332656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Variance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rgbClr val="FF3300"/>
                </a:solidFill>
                <a:cs typeface="+mn-cs"/>
              </a:rPr>
              <a:t>Variance</a:t>
            </a:r>
            <a:r>
              <a:rPr lang="en-GB" sz="2800" dirty="0">
                <a:solidFill>
                  <a:schemeClr val="accent2"/>
                </a:solidFill>
                <a:cs typeface="+mn-cs"/>
              </a:rPr>
              <a:t> quantifies amount of variability or spread around the sample mean.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chemeClr val="accent2"/>
                </a:solidFill>
                <a:cs typeface="+mn-cs"/>
              </a:rPr>
              <a:t>T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he variance of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 observations,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,…,</a:t>
            </a:r>
            <a:r>
              <a:rPr lang="en-GB" sz="2800" i="1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, is defined as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GB" sz="2800" dirty="0">
              <a:solidFill>
                <a:schemeClr val="accent2"/>
              </a:solidFill>
              <a:cs typeface="+mn-cs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584274"/>
              </p:ext>
            </p:extLst>
          </p:nvPr>
        </p:nvGraphicFramePr>
        <p:xfrm>
          <a:off x="1835696" y="4077072"/>
          <a:ext cx="5213405" cy="158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6" name="Equation" r:id="rId4" imgW="1409670" imgH="419190" progId="Equation.3">
                  <p:embed/>
                </p:oleObj>
              </mc:Choice>
              <mc:Fallback>
                <p:oleObj name="Equation" r:id="rId4" imgW="1409670" imgH="4191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077072"/>
                        <a:ext cx="5213405" cy="158397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798888" y="22606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/>
              <a:t>You are investigating the Body Mass Index for people with different diet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96875" y="22050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Diet 1: low consumption of fruit/veg, n=10</a:t>
            </a:r>
          </a:p>
        </p:txBody>
      </p:sp>
      <p:grpSp>
        <p:nvGrpSpPr>
          <p:cNvPr id="33798" name="Group 6"/>
          <p:cNvGrpSpPr>
            <a:grpSpLocks/>
          </p:cNvGrpSpPr>
          <p:nvPr/>
        </p:nvGrpSpPr>
        <p:grpSpPr bwMode="auto">
          <a:xfrm>
            <a:off x="3803650" y="2205038"/>
            <a:ext cx="5089525" cy="990600"/>
            <a:chOff x="1152" y="4800"/>
            <a:chExt cx="3024" cy="624"/>
          </a:xfrm>
        </p:grpSpPr>
        <p:sp>
          <p:nvSpPr>
            <p:cNvPr id="33808" name="Text Box 7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33809" name="Text Box 8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33799" name="Text Box 18"/>
          <p:cNvSpPr txBox="1">
            <a:spLocks noChangeArrowheads="1"/>
          </p:cNvSpPr>
          <p:nvPr/>
        </p:nvSpPr>
        <p:spPr bwMode="auto">
          <a:xfrm>
            <a:off x="-25698" y="4382294"/>
            <a:ext cx="8748713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(24.1-23.9)</a:t>
            </a:r>
            <a:r>
              <a:rPr lang="en-GB" altLang="en-US" sz="1800" baseline="30000"/>
              <a:t>2 </a:t>
            </a:r>
            <a:r>
              <a:rPr lang="en-GB" altLang="en-US" sz="1800"/>
              <a:t>+ (23.5-23.9)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(18.5-23.9)</a:t>
            </a:r>
            <a:r>
              <a:rPr lang="en-GB" altLang="en-US" sz="1800" baseline="30000"/>
              <a:t>2 </a:t>
            </a:r>
            <a:r>
              <a:rPr lang="en-GB" altLang="en-US" sz="1800"/>
              <a:t>+ (16.7-23.9)</a:t>
            </a:r>
            <a:r>
              <a:rPr lang="en-GB" altLang="en-US" sz="1800" baseline="30000"/>
              <a:t>2 </a:t>
            </a:r>
            <a:r>
              <a:rPr lang="en-GB" altLang="en-US" sz="1800"/>
              <a:t>+(26.3-23.9)</a:t>
            </a:r>
            <a:r>
              <a:rPr lang="en-GB" altLang="en-US" sz="1800" baseline="30000"/>
              <a:t>2</a:t>
            </a:r>
            <a:r>
              <a:rPr lang="en-GB" altLang="en-US" sz="1800"/>
              <a:t> +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(28.5-23.9)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(25.2-23.9)</a:t>
            </a:r>
            <a:r>
              <a:rPr lang="en-GB" altLang="en-US" sz="1800" baseline="30000"/>
              <a:t>2</a:t>
            </a:r>
            <a:r>
              <a:rPr lang="en-GB" altLang="en-US" sz="1800"/>
              <a:t> + (23.4-23.9)</a:t>
            </a:r>
            <a:r>
              <a:rPr lang="en-GB" altLang="en-US" sz="1800" baseline="30000"/>
              <a:t>2</a:t>
            </a:r>
            <a:r>
              <a:rPr lang="en-GB" altLang="en-US" sz="1800"/>
              <a:t> + (22.5-23.9)</a:t>
            </a:r>
            <a:r>
              <a:rPr lang="en-GB" altLang="en-US" sz="1800" baseline="30000"/>
              <a:t>2</a:t>
            </a:r>
            <a:r>
              <a:rPr lang="en-GB" altLang="en-US" sz="1800"/>
              <a:t> +(29.9-23.9)</a:t>
            </a:r>
            <a:r>
              <a:rPr lang="en-GB" altLang="en-US" sz="1800" baseline="30000"/>
              <a:t>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GB" altLang="en-US" sz="1800">
              <a:solidFill>
                <a:srgbClr val="FF3300"/>
              </a:solidFill>
            </a:endParaRPr>
          </a:p>
        </p:txBody>
      </p:sp>
      <p:graphicFrame>
        <p:nvGraphicFramePr>
          <p:cNvPr id="33800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468313" y="3068638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1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638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Text Box 24"/>
          <p:cNvSpPr txBox="1">
            <a:spLocks noChangeArrowheads="1"/>
          </p:cNvSpPr>
          <p:nvPr/>
        </p:nvSpPr>
        <p:spPr bwMode="auto">
          <a:xfrm>
            <a:off x="900113" y="3141663"/>
            <a:ext cx="935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</a:t>
            </a:r>
            <a:r>
              <a:rPr lang="en-GB" altLang="en-US" sz="1800">
                <a:solidFill>
                  <a:srgbClr val="FF3300"/>
                </a:solidFill>
              </a:rPr>
              <a:t>23.9</a:t>
            </a:r>
          </a:p>
        </p:txBody>
      </p:sp>
      <p:sp>
        <p:nvSpPr>
          <p:cNvPr id="33802" name="Line 25"/>
          <p:cNvSpPr>
            <a:spLocks noChangeShapeType="1"/>
          </p:cNvSpPr>
          <p:nvPr/>
        </p:nvSpPr>
        <p:spPr bwMode="auto">
          <a:xfrm>
            <a:off x="658515" y="5180807"/>
            <a:ext cx="73437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3" name="AutoShape 26"/>
          <p:cNvSpPr>
            <a:spLocks/>
          </p:cNvSpPr>
          <p:nvPr/>
        </p:nvSpPr>
        <p:spPr bwMode="auto">
          <a:xfrm>
            <a:off x="658515" y="4461669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4" name="AutoShape 27"/>
          <p:cNvSpPr>
            <a:spLocks/>
          </p:cNvSpPr>
          <p:nvPr/>
        </p:nvSpPr>
        <p:spPr bwMode="auto">
          <a:xfrm>
            <a:off x="7930852" y="4461669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5" name="Text Box 28"/>
          <p:cNvSpPr txBox="1">
            <a:spLocks noChangeArrowheads="1"/>
          </p:cNvSpPr>
          <p:nvPr/>
        </p:nvSpPr>
        <p:spPr bwMode="auto">
          <a:xfrm>
            <a:off x="2673052" y="5252244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(10-1)</a:t>
            </a:r>
          </a:p>
        </p:txBody>
      </p:sp>
      <p:sp>
        <p:nvSpPr>
          <p:cNvPr id="33806" name="Text Box 29"/>
          <p:cNvSpPr txBox="1">
            <a:spLocks noChangeArrowheads="1"/>
          </p:cNvSpPr>
          <p:nvPr/>
        </p:nvSpPr>
        <p:spPr bwMode="auto">
          <a:xfrm>
            <a:off x="8075315" y="4964907"/>
            <a:ext cx="1042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= 16.45</a:t>
            </a:r>
          </a:p>
        </p:txBody>
      </p:sp>
      <p:sp>
        <p:nvSpPr>
          <p:cNvPr id="33807" name="Text Box 30"/>
          <p:cNvSpPr txBox="1">
            <a:spLocks noChangeArrowheads="1"/>
          </p:cNvSpPr>
          <p:nvPr/>
        </p:nvSpPr>
        <p:spPr bwMode="auto">
          <a:xfrm>
            <a:off x="45740" y="4964907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sd</a:t>
            </a:r>
            <a:r>
              <a:rPr lang="en-GB" altLang="en-US" sz="1800" baseline="30000"/>
              <a:t>2</a:t>
            </a:r>
            <a:r>
              <a:rPr lang="en-GB" altLang="en-US" sz="1800"/>
              <a:t>=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Standard Deviation (SD)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9144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GB" altLang="en-US" sz="2800" dirty="0"/>
              <a:t>Rather than use variance, more common to report its square root or standard deviation as this is in the </a:t>
            </a:r>
            <a:r>
              <a:rPr lang="en-GB" altLang="en-US" sz="2800" dirty="0">
                <a:solidFill>
                  <a:srgbClr val="FF3300"/>
                </a:solidFill>
              </a:rPr>
              <a:t>same units as observations</a:t>
            </a:r>
            <a:r>
              <a:rPr lang="en-GB" altLang="en-US" sz="2800" dirty="0"/>
              <a:t>, i.e. 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61492"/>
              </p:ext>
            </p:extLst>
          </p:nvPr>
        </p:nvGraphicFramePr>
        <p:xfrm>
          <a:off x="2327275" y="3139351"/>
          <a:ext cx="4089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8" name="Equation" r:id="rId4" imgW="1447740" imgH="476340" progId="Equation.3">
                  <p:embed/>
                </p:oleObj>
              </mc:Choice>
              <mc:Fallback>
                <p:oleObj name="Equation" r:id="rId4" imgW="1447740" imgH="4763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3139351"/>
                        <a:ext cx="4089400" cy="135096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38138" y="5628763"/>
            <a:ext cx="880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dirty="0"/>
              <a:t> Standard </a:t>
            </a:r>
            <a:r>
              <a:rPr lang="fr-FR" altLang="en-US" dirty="0" err="1"/>
              <a:t>deviation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very</a:t>
            </a:r>
            <a:r>
              <a:rPr lang="fr-FR" altLang="en-US" dirty="0"/>
              <a:t> sensitive to </a:t>
            </a:r>
            <a:r>
              <a:rPr lang="fr-FR" altLang="en-US" dirty="0" err="1"/>
              <a:t>outliers</a:t>
            </a:r>
            <a:endParaRPr lang="fr-FR" altLang="en-US" dirty="0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338138" y="4797425"/>
            <a:ext cx="8805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sz="3200"/>
              <a:t> </a:t>
            </a:r>
            <a:r>
              <a:rPr lang="fr-FR" altLang="en-US"/>
              <a:t>From the previous example sd =		 </a:t>
            </a:r>
          </a:p>
        </p:txBody>
      </p:sp>
      <p:grpSp>
        <p:nvGrpSpPr>
          <p:cNvPr id="34823" name="Group 13"/>
          <p:cNvGrpSpPr>
            <a:grpSpLocks/>
          </p:cNvGrpSpPr>
          <p:nvPr/>
        </p:nvGrpSpPr>
        <p:grpSpPr bwMode="auto">
          <a:xfrm>
            <a:off x="6200775" y="4868863"/>
            <a:ext cx="1800225" cy="439737"/>
            <a:chOff x="3878" y="3067"/>
            <a:chExt cx="1134" cy="277"/>
          </a:xfrm>
        </p:grpSpPr>
        <p:sp>
          <p:nvSpPr>
            <p:cNvPr id="34824" name="Line 7"/>
            <p:cNvSpPr>
              <a:spLocks noChangeShapeType="1"/>
            </p:cNvSpPr>
            <p:nvPr/>
          </p:nvSpPr>
          <p:spPr bwMode="auto">
            <a:xfrm>
              <a:off x="3878" y="3113"/>
              <a:ext cx="91" cy="22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5" name="Line 8"/>
            <p:cNvSpPr>
              <a:spLocks noChangeShapeType="1"/>
            </p:cNvSpPr>
            <p:nvPr/>
          </p:nvSpPr>
          <p:spPr bwMode="auto">
            <a:xfrm flipV="1">
              <a:off x="3969" y="3067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6" name="Line 9"/>
            <p:cNvSpPr>
              <a:spLocks noChangeShapeType="1"/>
            </p:cNvSpPr>
            <p:nvPr/>
          </p:nvSpPr>
          <p:spPr bwMode="auto">
            <a:xfrm>
              <a:off x="3969" y="3067"/>
              <a:ext cx="499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7" name="Text Box 10"/>
            <p:cNvSpPr txBox="1">
              <a:spLocks noChangeArrowheads="1"/>
            </p:cNvSpPr>
            <p:nvPr/>
          </p:nvSpPr>
          <p:spPr bwMode="auto">
            <a:xfrm>
              <a:off x="4014" y="3113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1" dirty="0"/>
                <a:t>16.45 = 4.05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C:\Users\bt18\Documents\figure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03" y="3362965"/>
            <a:ext cx="6319994" cy="34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108" y="1534850"/>
            <a:ext cx="77977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rgbClr val="0000CC"/>
                </a:solidFill>
              </a:rPr>
              <a:t>Full-Width at Half Maximum – the width of a “normal” distribution (more on normal distributions in very soon!)</a:t>
            </a:r>
          </a:p>
          <a:p>
            <a:pPr lvl="0"/>
            <a:endParaRPr lang="en-GB" sz="2400" dirty="0">
              <a:solidFill>
                <a:srgbClr val="0000CC"/>
              </a:solidFill>
            </a:endParaRPr>
          </a:p>
          <a:p>
            <a:pPr lvl="0" algn="ctr"/>
            <a:r>
              <a:rPr lang="en-GB" sz="2400" b="1" dirty="0">
                <a:solidFill>
                  <a:srgbClr val="0000CC"/>
                </a:solidFill>
              </a:rPr>
              <a:t>	2.4  </a:t>
            </a:r>
            <a:r>
              <a:rPr lang="el-GR" sz="2400" b="1" dirty="0">
                <a:solidFill>
                  <a:srgbClr val="0000CC"/>
                </a:solidFill>
              </a:rPr>
              <a:t>σ</a:t>
            </a:r>
            <a:r>
              <a:rPr lang="en-GB" sz="2400" b="1" dirty="0">
                <a:solidFill>
                  <a:srgbClr val="0000CC"/>
                </a:solidFill>
              </a:rPr>
              <a:t> = FWHM     </a:t>
            </a:r>
            <a:r>
              <a:rPr lang="en-GB" sz="2400" dirty="0">
                <a:solidFill>
                  <a:srgbClr val="0000CC"/>
                </a:solidFill>
              </a:rPr>
              <a:t>(for a Normal distribution)</a:t>
            </a:r>
          </a:p>
          <a:p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27584" y="145632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Other Measures Exist…</a:t>
            </a:r>
          </a:p>
        </p:txBody>
      </p:sp>
    </p:spTree>
    <p:extLst>
      <p:ext uri="{BB962C8B-B14F-4D97-AF65-F5344CB8AC3E}">
        <p14:creationId xmlns:p14="http://schemas.microsoft.com/office/powerpoint/2010/main" val="4282505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>
                <a:solidFill>
                  <a:schemeClr val="accent2"/>
                </a:solidFill>
              </a:rPr>
              <a:t>16/02/2010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2"/>
            <a:ext cx="7775575" cy="935831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Shapes of a </a:t>
            </a:r>
            <a:r>
              <a:rPr lang="en-GB" sz="4000" dirty="0"/>
              <a:t>distribution</a:t>
            </a:r>
          </a:p>
        </p:txBody>
      </p:sp>
      <p:sp>
        <p:nvSpPr>
          <p:cNvPr id="35844" name="Text Box 3"/>
          <p:cNvSpPr>
            <a:spLocks noGrp="1" noChangeArrowheads="1"/>
          </p:cNvSpPr>
          <p:nvPr>
            <p:ph sz="half" idx="2"/>
          </p:nvPr>
        </p:nvSpPr>
        <p:spPr>
          <a:xfrm>
            <a:off x="4692839" y="1844824"/>
            <a:ext cx="4343657" cy="4420269"/>
          </a:xfrm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800" dirty="0"/>
          </a:p>
          <a:p>
            <a:pPr eaLnBrk="1" hangingPunct="1">
              <a:spcBef>
                <a:spcPct val="0"/>
              </a:spcBef>
            </a:pPr>
            <a:r>
              <a:rPr lang="en-GB" altLang="en-US" sz="2400" b="1" dirty="0">
                <a:solidFill>
                  <a:schemeClr val="tx1"/>
                </a:solidFill>
              </a:rPr>
              <a:t>Skewness</a:t>
            </a:r>
            <a:r>
              <a:rPr lang="en-GB" altLang="en-US" sz="2400" dirty="0">
                <a:solidFill>
                  <a:srgbClr val="0033CC"/>
                </a:solidFill>
              </a:rPr>
              <a:t> measures symmetry around the mean</a:t>
            </a:r>
          </a:p>
          <a:p>
            <a:pPr eaLnBrk="1" hangingPunct="1"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Positively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right tail. 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Negatively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left tail. </a:t>
            </a:r>
          </a:p>
          <a:p>
            <a:pPr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Symmetric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equal tails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cs typeface="Arial" charset="0"/>
              </a:rPr>
              <a:t>If skewed, median and IQR are preferable</a:t>
            </a:r>
          </a:p>
        </p:txBody>
      </p:sp>
      <p:pic>
        <p:nvPicPr>
          <p:cNvPr id="3584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74439"/>
            <a:ext cx="4716463" cy="576103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Correlation of two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888917-B3C4-3F49-BF95-0279905CC2B0}"/>
              </a:ext>
            </a:extLst>
          </p:cNvPr>
          <p:cNvSpPr/>
          <p:nvPr/>
        </p:nvSpPr>
        <p:spPr>
          <a:xfrm>
            <a:off x="817564" y="2002433"/>
            <a:ext cx="77723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altLang="en-US" sz="2800" dirty="0"/>
              <a:t>If a relationship exists between two variables (e.g. BMI and blood pressure), we say that they have a </a:t>
            </a:r>
            <a:r>
              <a:rPr lang="en-GB" altLang="en-US" sz="2800" dirty="0">
                <a:solidFill>
                  <a:srgbClr val="FF0000"/>
                </a:solidFill>
              </a:rPr>
              <a:t>correlation</a:t>
            </a:r>
            <a:r>
              <a:rPr lang="en-GB" altLang="en-US" sz="2800" dirty="0"/>
              <a:t>, or </a:t>
            </a:r>
            <a:r>
              <a:rPr lang="en-GB" altLang="en-US" sz="2800" dirty="0">
                <a:solidFill>
                  <a:srgbClr val="FF0000"/>
                </a:solidFill>
              </a:rPr>
              <a:t>dependence</a:t>
            </a:r>
            <a:r>
              <a:rPr lang="en-GB" altLang="en-US" sz="2800" dirty="0"/>
              <a:t>.</a:t>
            </a:r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We are often interested in establishing whether a linear relationship exists between two things.</a:t>
            </a:r>
          </a:p>
          <a:p>
            <a:pPr algn="just"/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588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pic>
        <p:nvPicPr>
          <p:cNvPr id="143362" name="Picture 2" descr="Scatter plot of BP vs BMI - Northern NSW Local Health District">
            <a:extLst>
              <a:ext uri="{FF2B5EF4-FFF2-40B4-BE49-F238E27FC236}">
                <a16:creationId xmlns:a16="http://schemas.microsoft.com/office/drawing/2014/main" id="{1D94EDEE-1F90-3C44-9E33-F5D033A9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algn="just"/>
            <a:r>
              <a:rPr lang="en-GB" altLang="en-US" sz="2800" dirty="0"/>
              <a:t>One method of calculating the correlation is the Pearson Correlation Coefficient</a:t>
            </a:r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Here, 𝑠</a:t>
            </a:r>
            <a:r>
              <a:rPr lang="en-GB" altLang="en-US" sz="2800" baseline="-25000" dirty="0"/>
              <a:t>x</a:t>
            </a:r>
            <a:r>
              <a:rPr lang="en-GB" altLang="en-US" sz="2800" dirty="0"/>
              <a:t> and </a:t>
            </a:r>
            <a:r>
              <a:rPr lang="en-GB" altLang="en-US" sz="2800" i="1" dirty="0" err="1"/>
              <a:t>s</a:t>
            </a:r>
            <a:r>
              <a:rPr lang="en-GB" altLang="en-US" sz="2800" i="1" baseline="-25000" dirty="0" err="1"/>
              <a:t>y</a:t>
            </a:r>
            <a:r>
              <a:rPr lang="en-GB" altLang="en-US" sz="2800" dirty="0"/>
              <a:t> are the standard deviations of x and y respectively</a:t>
            </a:r>
          </a:p>
          <a:p>
            <a:pPr algn="just"/>
            <a:r>
              <a:rPr lang="en-GB" altLang="en-US" sz="2800" dirty="0"/>
              <a:t>Any value greatly above 0.5 is considered “correlated”.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13244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Pearson Correlation Coefficient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D605A-AD95-D34C-AD08-C9C4A26B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673350"/>
            <a:ext cx="4178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5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99E93B6-6757-A041-8E3C-DF4FE439C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164" y="2191585"/>
            <a:ext cx="4517528" cy="558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E47220-94D9-2644-86ED-7828B1964BB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99412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/>
              <a:t>Example</a:t>
            </a:r>
            <a:endParaRPr lang="en-GB" kern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AC99D2B-51F4-AD45-A73C-7D56518CA0D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435975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000" kern="0" dirty="0"/>
              <a:t>We start with a set of two variables, </a:t>
            </a:r>
            <a:r>
              <a:rPr lang="en-GB" altLang="en-US" sz="2200" b="1" kern="0" dirty="0"/>
              <a:t>(x , y)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924B554-E02C-9646-AB98-F91F1D45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50" y="2198043"/>
            <a:ext cx="5089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/>
              <a:t>(10, 4) (8,8) (2,7) (9,5) (9,4) (7,8)</a:t>
            </a: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8E105B6F-6F38-5440-80EB-6A0F9CB3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825" y="3871094"/>
            <a:ext cx="694514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(10-7.25)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(2-7.25)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(9-7.25) + (9-7.25) + (7-7.25)</a:t>
            </a:r>
            <a:endParaRPr lang="en-GB" altLang="en-US" sz="2200" dirty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x   (4 - 6)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(7 - 6)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(5 - 6) + (4 - 6) + (7 - 8)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12" name="Object 22">
            <a:extLst>
              <a:ext uri="{FF2B5EF4-FFF2-40B4-BE49-F238E27FC236}">
                <a16:creationId xmlns:a16="http://schemas.microsoft.com/office/drawing/2014/main" id="{26489296-C914-474F-98B6-F2D721E8C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769388"/>
              </p:ext>
            </p:extLst>
          </p:nvPr>
        </p:nvGraphicFramePr>
        <p:xfrm>
          <a:off x="476101" y="2394625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3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3380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101" y="2394625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4">
            <a:extLst>
              <a:ext uri="{FF2B5EF4-FFF2-40B4-BE49-F238E27FC236}">
                <a16:creationId xmlns:a16="http://schemas.microsoft.com/office/drawing/2014/main" id="{873B0030-2652-4347-B0A5-5DFE5DD72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408238"/>
            <a:ext cx="135984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3300"/>
                </a:solidFill>
              </a:rPr>
              <a:t>7.25</a:t>
            </a:r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6B4BCF80-DF10-B14A-8189-51B7E80DB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0824" y="4679739"/>
            <a:ext cx="6345604" cy="2246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3860DECF-A866-3B4D-B5A5-259AAF412E02}"/>
              </a:ext>
            </a:extLst>
          </p:cNvPr>
          <p:cNvSpPr>
            <a:spLocks/>
          </p:cNvSpPr>
          <p:nvPr/>
        </p:nvSpPr>
        <p:spPr bwMode="auto">
          <a:xfrm>
            <a:off x="1409388" y="3985141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8BC190A1-AB1E-CE4A-9D53-464ED349A12B}"/>
              </a:ext>
            </a:extLst>
          </p:cNvPr>
          <p:cNvSpPr>
            <a:spLocks/>
          </p:cNvSpPr>
          <p:nvPr/>
        </p:nvSpPr>
        <p:spPr bwMode="auto">
          <a:xfrm>
            <a:off x="7754990" y="3940452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id="{DF3E4ADA-658E-8641-AC1E-C9850972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38" y="4702199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(9.688) x (2.5)</a:t>
            </a:r>
          </a:p>
        </p:txBody>
      </p:sp>
      <p:sp>
        <p:nvSpPr>
          <p:cNvPr id="18" name="Text Box 29">
            <a:extLst>
              <a:ext uri="{FF2B5EF4-FFF2-40B4-BE49-F238E27FC236}">
                <a16:creationId xmlns:a16="http://schemas.microsoft.com/office/drawing/2014/main" id="{766EB8E6-BF09-1C44-8C3F-5163EBB4F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8" y="4409043"/>
            <a:ext cx="1339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GB" altLang="en-US" sz="1800" dirty="0"/>
              <a:t>= -0.5488</a:t>
            </a:r>
          </a:p>
        </p:txBody>
      </p:sp>
      <p:sp>
        <p:nvSpPr>
          <p:cNvPr id="19" name="Text Box 30">
            <a:extLst>
              <a:ext uri="{FF2B5EF4-FFF2-40B4-BE49-F238E27FC236}">
                <a16:creationId xmlns:a16="http://schemas.microsoft.com/office/drawing/2014/main" id="{6D422350-635B-ED47-9533-0CD9A5C4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4437063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r =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CAF2F374-9F9F-4B41-ABE8-1869A7868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923034"/>
            <a:ext cx="14765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0000"/>
                </a:solidFill>
              </a:rPr>
              <a:t>6.0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/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25">
            <a:extLst>
              <a:ext uri="{FF2B5EF4-FFF2-40B4-BE49-F238E27FC236}">
                <a16:creationId xmlns:a16="http://schemas.microsoft.com/office/drawing/2014/main" id="{6AC3E2C8-3290-F349-B313-F63C22DBA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851" y="4676754"/>
            <a:ext cx="732781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12F3C1C3-4A09-9B4C-8BCE-B4BAE4ACA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3" y="4263509"/>
            <a:ext cx="3677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A65B5ED0-C2B6-9143-A72B-83020BC56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38" y="4723752"/>
            <a:ext cx="102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4 - 1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9801B-ECDD-C341-8F46-ACF0C97AA2A7}"/>
              </a:ext>
            </a:extLst>
          </p:cNvPr>
          <p:cNvSpPr txBox="1"/>
          <p:nvPr/>
        </p:nvSpPr>
        <p:spPr>
          <a:xfrm>
            <a:off x="396081" y="5264061"/>
            <a:ext cx="84970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33CC"/>
                </a:solidFill>
              </a:rPr>
              <a:t>This would be considered “weak negative correlation”. Therefore, there is likely a weak relationship between the variables</a:t>
            </a:r>
          </a:p>
        </p:txBody>
      </p:sp>
    </p:spTree>
    <p:extLst>
      <p:ext uri="{BB962C8B-B14F-4D97-AF65-F5344CB8AC3E}">
        <p14:creationId xmlns:p14="http://schemas.microsoft.com/office/powerpoint/2010/main" val="195585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28910" cy="33843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74638"/>
            <a:ext cx="7931224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stats - 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060575"/>
            <a:ext cx="8229600" cy="38179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Describe the data (tables and plots)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Summarise the data (Mean, Median, Mode)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Measure the variability in the data (inter-quartile range, variance, SD, FWHM)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20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strength of associations between variables (Pearson correlation coefficient)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4.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32294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337" y="1340768"/>
            <a:ext cx="4210663" cy="453650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The larger the sample size, the smoother we expect the histogram to become.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We could use a smooth curve through a histogram to represent the </a:t>
            </a:r>
            <a:r>
              <a:rPr lang="en-US" altLang="en-US" sz="2400" dirty="0">
                <a:solidFill>
                  <a:srgbClr val="FF0000"/>
                </a:solidFill>
              </a:rPr>
              <a:t>probability distribution</a:t>
            </a:r>
            <a:r>
              <a:rPr lang="en-US" altLang="en-US" sz="2400" dirty="0">
                <a:solidFill>
                  <a:schemeClr val="tx1"/>
                </a:solidFill>
              </a:rPr>
              <a:t> of this variable for the population studied.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This is a kind of statistical model.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47458" name="Picture 2" descr="R for Public Health: Basics of Histograms">
            <a:extLst>
              <a:ext uri="{FF2B5EF4-FFF2-40B4-BE49-F238E27FC236}">
                <a16:creationId xmlns:a16="http://schemas.microsoft.com/office/drawing/2014/main" id="{84EF179E-A07C-0E4B-85CC-A96F8753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13" y="1460281"/>
            <a:ext cx="4117950" cy="39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4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352928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The equation of the smooth curve representing the histogram of BMI would be a convenient mathematical shorthand for representing probability distribution of BMI.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9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In general for continuous variables, the distribution can be a complex equation.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10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But, it turns out that the distribution of many continuous variables can be approximated by a standard distribution with known properties:</a:t>
            </a:r>
          </a:p>
          <a:p>
            <a:pPr eaLnBrk="1" hangingPunct="1">
              <a:buFontTx/>
              <a:buNone/>
            </a:pPr>
            <a:r>
              <a:rPr lang="en-US" altLang="en-US" sz="2800" dirty="0"/>
              <a:t>                </a:t>
            </a:r>
            <a:r>
              <a:rPr lang="en-US" altLang="en-US" sz="2800" dirty="0">
                <a:solidFill>
                  <a:srgbClr val="FF0000"/>
                </a:solidFill>
              </a:rPr>
              <a:t>Normal (Gaussian) Distribution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14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5500" y="260648"/>
            <a:ext cx="7772400" cy="864096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The Normal Distribution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7772400" cy="3124200"/>
          </a:xfrm>
        </p:spPr>
        <p:txBody>
          <a:bodyPr/>
          <a:lstStyle/>
          <a:p>
            <a:pPr eaLnBrk="1" hangingPunct="1"/>
            <a:endParaRPr lang="en-US" altLang="en-US" sz="2400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3012" name="Rectangle 1029"/>
          <p:cNvSpPr>
            <a:spLocks noChangeArrowheads="1"/>
          </p:cNvSpPr>
          <p:nvPr/>
        </p:nvSpPr>
        <p:spPr bwMode="auto">
          <a:xfrm>
            <a:off x="609600" y="32004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43013" name="Rectangle 1033"/>
          <p:cNvSpPr>
            <a:spLocks noChangeArrowheads="1"/>
          </p:cNvSpPr>
          <p:nvPr/>
        </p:nvSpPr>
        <p:spPr bwMode="auto">
          <a:xfrm>
            <a:off x="673100" y="1314450"/>
            <a:ext cx="807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Normal distribution has the shape of a “bell curve” with parameters </a:t>
            </a:r>
            <a:r>
              <a:rPr lang="en-US" altLang="en-US" sz="2800" b="1" dirty="0">
                <a:solidFill>
                  <a:srgbClr val="FF0000"/>
                </a:solidFill>
                <a:latin typeface="Helvetica" pitchFamily="34" charset="0"/>
                <a:sym typeface="Symbol" pitchFamily="18" charset="2"/>
              </a:rPr>
              <a:t>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and 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</a:t>
            </a:r>
            <a:r>
              <a:rPr lang="en-US" altLang="en-US" sz="2800" b="1" baseline="30000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2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that determine the center and spread:</a:t>
            </a:r>
            <a:endParaRPr lang="en-US" altLang="en-US" sz="2800" baseline="30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pic>
        <p:nvPicPr>
          <p:cNvPr id="43014" name="Picture 1034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52738"/>
            <a:ext cx="5181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Line 1035"/>
          <p:cNvSpPr>
            <a:spLocks noChangeShapeType="1"/>
          </p:cNvSpPr>
          <p:nvPr/>
        </p:nvSpPr>
        <p:spPr bwMode="auto">
          <a:xfrm>
            <a:off x="4572000" y="2924175"/>
            <a:ext cx="0" cy="2971800"/>
          </a:xfrm>
          <a:prstGeom prst="line">
            <a:avLst/>
          </a:prstGeom>
          <a:noFill/>
          <a:ln w="19050">
            <a:solidFill>
              <a:srgbClr val="195E1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6" name="Line 1036"/>
          <p:cNvSpPr>
            <a:spLocks noChangeShapeType="1"/>
          </p:cNvSpPr>
          <p:nvPr/>
        </p:nvSpPr>
        <p:spPr bwMode="auto">
          <a:xfrm>
            <a:off x="3708400" y="4292600"/>
            <a:ext cx="863600" cy="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7" name="Text Box 1038"/>
          <p:cNvSpPr txBox="1">
            <a:spLocks noChangeArrowheads="1"/>
          </p:cNvSpPr>
          <p:nvPr/>
        </p:nvSpPr>
        <p:spPr bwMode="auto">
          <a:xfrm>
            <a:off x="4356100" y="6021388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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3018" name="Text Box 1039"/>
          <p:cNvSpPr txBox="1">
            <a:spLocks noChangeArrowheads="1"/>
          </p:cNvSpPr>
          <p:nvPr/>
        </p:nvSpPr>
        <p:spPr bwMode="auto">
          <a:xfrm>
            <a:off x="3336925" y="5526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3019" name="Text Box 1040"/>
          <p:cNvSpPr txBox="1">
            <a:spLocks noChangeArrowheads="1"/>
          </p:cNvSpPr>
          <p:nvPr/>
        </p:nvSpPr>
        <p:spPr bwMode="auto">
          <a:xfrm>
            <a:off x="3924300" y="3789363"/>
            <a:ext cx="574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1109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Different Normal Distributions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24744"/>
            <a:ext cx="7924800" cy="5626224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Each different value </a:t>
            </a:r>
            <a:r>
              <a:rPr lang="en-US" sz="2800" dirty="0">
                <a:latin typeface="+mj-lt"/>
              </a:rPr>
              <a:t>of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gives a different Normal distribution, denoted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N(,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latin typeface="+mj-lt"/>
              </a:rPr>
              <a:t>)</a:t>
            </a: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buFontTx/>
              <a:buNone/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latin typeface="+mj-lt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If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, we have the </a:t>
            </a:r>
            <a:r>
              <a:rPr lang="en-US" sz="2800" b="1" dirty="0">
                <a:solidFill>
                  <a:srgbClr val="FF1C1C"/>
                </a:solidFill>
                <a:latin typeface="+mj-lt"/>
                <a:sym typeface="Symbol" pitchFamily="18" charset="2"/>
              </a:rPr>
              <a:t>Standard Normal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distribution</a:t>
            </a:r>
          </a:p>
        </p:txBody>
      </p:sp>
      <p:pic>
        <p:nvPicPr>
          <p:cNvPr id="44036" name="Picture 5" descr="norm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84" y="2628900"/>
            <a:ext cx="63246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2918460" y="231616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N(0,1)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300956" y="233902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/>
              <a:t>N(2,1)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179036" y="3322320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FF1C1C"/>
                </a:solidFill>
              </a:rPr>
              <a:t>N(0,2)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838325" y="2941320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195E12"/>
                </a:solidFill>
              </a:rPr>
              <a:t>N(-2,2)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1" name="Line 10"/>
          <p:cNvSpPr>
            <a:spLocks noChangeShapeType="1"/>
          </p:cNvSpPr>
          <p:nvPr/>
        </p:nvSpPr>
        <p:spPr bwMode="auto">
          <a:xfrm flipH="1">
            <a:off x="5569436" y="3611880"/>
            <a:ext cx="609600" cy="304800"/>
          </a:xfrm>
          <a:prstGeom prst="line">
            <a:avLst/>
          </a:prstGeom>
          <a:noFill/>
          <a:ln w="9525">
            <a:solidFill>
              <a:srgbClr val="FF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H="1">
            <a:off x="5767556" y="2598737"/>
            <a:ext cx="533400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3809048" y="256794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2705100" y="3276600"/>
            <a:ext cx="381000" cy="30480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381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chemeClr val="accent2"/>
                </a:solidFill>
              </a:rPr>
              <a:t>Courtesy of Alex Braunstein</a:t>
            </a:r>
          </a:p>
        </p:txBody>
      </p:sp>
    </p:spTree>
    <p:extLst>
      <p:ext uri="{BB962C8B-B14F-4D97-AF65-F5344CB8AC3E}">
        <p14:creationId xmlns:p14="http://schemas.microsoft.com/office/powerpoint/2010/main" val="350035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Properties of Normal Distributions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Normal distribution follows the </a:t>
            </a:r>
            <a:r>
              <a:rPr lang="en-US" altLang="en-US" sz="2400" b="1" dirty="0">
                <a:solidFill>
                  <a:srgbClr val="FF1C1C"/>
                </a:solidFill>
              </a:rPr>
              <a:t>68-95-99.7 </a:t>
            </a:r>
            <a:r>
              <a:rPr lang="en-US" altLang="en-US" sz="2800" b="1" dirty="0">
                <a:solidFill>
                  <a:srgbClr val="FF1C1C"/>
                </a:solidFill>
              </a:rPr>
              <a:t>rule</a:t>
            </a:r>
            <a:r>
              <a:rPr lang="en-US" altLang="en-US" sz="2800" b="1" dirty="0"/>
              <a:t>: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68.27%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 and  + 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95.45%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- 2 and  + 2 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99.73%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- 3 and  + 3</a:t>
            </a:r>
          </a:p>
        </p:txBody>
      </p:sp>
      <p:pic>
        <p:nvPicPr>
          <p:cNvPr id="45060" name="Picture 35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65" y="2924944"/>
            <a:ext cx="6400800" cy="311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Line 36"/>
          <p:cNvSpPr>
            <a:spLocks noChangeShapeType="1"/>
          </p:cNvSpPr>
          <p:nvPr/>
        </p:nvSpPr>
        <p:spPr bwMode="auto">
          <a:xfrm>
            <a:off x="4478149" y="6287407"/>
            <a:ext cx="8382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2" name="Line 37"/>
          <p:cNvSpPr>
            <a:spLocks noChangeShapeType="1"/>
          </p:cNvSpPr>
          <p:nvPr/>
        </p:nvSpPr>
        <p:spPr bwMode="auto">
          <a:xfrm>
            <a:off x="4427984" y="6669360"/>
            <a:ext cx="16764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3" name="Text Box 38"/>
          <p:cNvSpPr txBox="1">
            <a:spLocks noChangeArrowheads="1"/>
          </p:cNvSpPr>
          <p:nvPr/>
        </p:nvSpPr>
        <p:spPr bwMode="auto">
          <a:xfrm>
            <a:off x="4707383" y="5996893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5064" name="Text Box 39"/>
          <p:cNvSpPr txBox="1">
            <a:spLocks noChangeArrowheads="1"/>
          </p:cNvSpPr>
          <p:nvPr/>
        </p:nvSpPr>
        <p:spPr bwMode="auto">
          <a:xfrm>
            <a:off x="5091718" y="6348365"/>
            <a:ext cx="449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2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2441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Uses of the Normal Distribution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Using the Normal distribution as a model for the population </a:t>
            </a:r>
            <a:r>
              <a:rPr lang="en-US" altLang="en-US" sz="280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behaviour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, we can use it to answer questions like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mean than another population? (e.g. cases vs controls)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variance than another population?</a:t>
            </a:r>
            <a:endParaRPr lang="en-US" altLang="en-US" sz="2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We use </a:t>
            </a:r>
            <a:r>
              <a:rPr lang="en-US" altLang="en-US" sz="2800" i="1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hypothesis testing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to answer these types of questions and potentially show a statistically significant difference between two data sets.</a:t>
            </a:r>
          </a:p>
        </p:txBody>
      </p:sp>
    </p:spTree>
    <p:extLst>
      <p:ext uri="{BB962C8B-B14F-4D97-AF65-F5344CB8AC3E}">
        <p14:creationId xmlns:p14="http://schemas.microsoft.com/office/powerpoint/2010/main" val="2602609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Your turn</a:t>
            </a:r>
          </a:p>
        </p:txBody>
      </p:sp>
    </p:spTree>
    <p:extLst>
      <p:ext uri="{BB962C8B-B14F-4D97-AF65-F5344CB8AC3E}">
        <p14:creationId xmlns:p14="http://schemas.microsoft.com/office/powerpoint/2010/main" val="1561419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pic>
        <p:nvPicPr>
          <p:cNvPr id="144386" name="Picture 2" descr="Abalone | Asian Inspirations">
            <a:extLst>
              <a:ext uri="{FF2B5EF4-FFF2-40B4-BE49-F238E27FC236}">
                <a16:creationId xmlns:a16="http://schemas.microsoft.com/office/drawing/2014/main" id="{DC1711BC-1A45-6742-88BC-9D51A5F1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74" y="1399832"/>
            <a:ext cx="7236296" cy="48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4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we encounter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0808"/>
            <a:ext cx="4176464" cy="4680520"/>
          </a:xfrm>
        </p:spPr>
        <p:txBody>
          <a:bodyPr/>
          <a:lstStyle/>
          <a:p>
            <a:r>
              <a:rPr lang="en-GB" sz="1800" dirty="0"/>
              <a:t>Weather forecasting</a:t>
            </a:r>
          </a:p>
          <a:p>
            <a:r>
              <a:rPr lang="en-GB" sz="1800" dirty="0"/>
              <a:t>All medicine (sample data + stats required to prove a medicine works!)</a:t>
            </a:r>
          </a:p>
          <a:p>
            <a:r>
              <a:rPr lang="en-GB" sz="1800" dirty="0"/>
              <a:t>Election polls</a:t>
            </a:r>
          </a:p>
          <a:p>
            <a:r>
              <a:rPr lang="en-GB" sz="1800" dirty="0"/>
              <a:t>Economic / financial forecasting (e.g. your wages, rent, council tax, utility bills, road tax)</a:t>
            </a:r>
          </a:p>
          <a:p>
            <a:r>
              <a:rPr lang="en-GB" sz="1800" dirty="0"/>
              <a:t>Spotify, Facebook, Google, Instagram, Snapchat, news outlets, Amazon</a:t>
            </a:r>
          </a:p>
          <a:p>
            <a:r>
              <a:rPr lang="en-GB" sz="1800" dirty="0"/>
              <a:t>University league tables</a:t>
            </a:r>
          </a:p>
          <a:p>
            <a:r>
              <a:rPr lang="en-GB" sz="1800" dirty="0"/>
              <a:t>Prison sentences</a:t>
            </a:r>
          </a:p>
          <a:p>
            <a:r>
              <a:rPr lang="en-GB" sz="1800" dirty="0"/>
              <a:t>University grades</a:t>
            </a:r>
          </a:p>
          <a:p>
            <a:r>
              <a:rPr lang="en-GB" sz="1800" dirty="0"/>
              <a:t>London underground timetabling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09600" y="332656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 dirty="0"/>
              <a:t>Statistics rule the world…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04048" y="1831120"/>
            <a:ext cx="4175056" cy="50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GB" sz="1800" kern="0" dirty="0"/>
              <a:t>“All” scientific discoveries</a:t>
            </a:r>
          </a:p>
          <a:p>
            <a:r>
              <a:rPr lang="en-GB" sz="1800" dirty="0"/>
              <a:t>H&amp;S rules</a:t>
            </a:r>
          </a:p>
          <a:p>
            <a:r>
              <a:rPr lang="en-GB" sz="1800" dirty="0"/>
              <a:t>The internet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kern="0" dirty="0"/>
          </a:p>
          <a:p>
            <a:endParaRPr lang="en-GB" sz="1800" kern="0" dirty="0"/>
          </a:p>
          <a:p>
            <a:endParaRPr lang="en-GB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22" y="2924944"/>
            <a:ext cx="4929978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3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65BECC-7EEB-474A-9094-775888403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628800"/>
            <a:ext cx="8507288" cy="444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Use appropriate plots to present the distributions.</a:t>
            </a:r>
          </a:p>
          <a:p>
            <a:pPr eaLnBrk="1" hangingPunct="1"/>
            <a:r>
              <a:rPr lang="en-US" altLang="en-US" sz="2800" kern="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Summarise</a:t>
            </a:r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the data using whatever statistics you think appropriate.</a:t>
            </a:r>
          </a:p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Investigate possible dependencies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42759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Statistics in life and research</a:t>
            </a:r>
          </a:p>
        </p:txBody>
      </p:sp>
    </p:spTree>
    <p:extLst>
      <p:ext uri="{BB962C8B-B14F-4D97-AF65-F5344CB8AC3E}">
        <p14:creationId xmlns:p14="http://schemas.microsoft.com/office/powerpoint/2010/main" val="332507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“Most people use statistics like a drunk man uses a lamppost; more for support than illumination” </a:t>
            </a:r>
          </a:p>
          <a:p>
            <a:pPr marL="0" indent="0">
              <a:buNone/>
            </a:pPr>
            <a:br>
              <a:rPr lang="en-GB" sz="2400" dirty="0"/>
            </a:br>
            <a:r>
              <a:rPr lang="en-GB" dirty="0"/>
              <a:t>― </a:t>
            </a:r>
            <a:r>
              <a:rPr lang="en-GB" b="1" dirty="0"/>
              <a:t>Andrew Lang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89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9065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you think of some examples of how statistics are</a:t>
            </a:r>
          </a:p>
          <a:p>
            <a:pPr marL="0" indent="0">
              <a:buNone/>
            </a:pPr>
            <a:r>
              <a:rPr lang="en-GB" dirty="0"/>
              <a:t>	misinterpreted in daily life?</a:t>
            </a:r>
          </a:p>
          <a:p>
            <a:pPr marL="0" indent="0">
              <a:buNone/>
            </a:pPr>
            <a:r>
              <a:rPr lang="en-GB" dirty="0"/>
              <a:t>	deliberately used to mislead people?</a:t>
            </a:r>
          </a:p>
          <a:p>
            <a:pPr marL="0" indent="0">
              <a:buNone/>
            </a:pPr>
            <a:r>
              <a:rPr lang="en-GB" dirty="0"/>
              <a:t>	misapplied in scientific research?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	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Data fallacies</a:t>
            </a:r>
          </a:p>
        </p:txBody>
      </p:sp>
    </p:spTree>
    <p:extLst>
      <p:ext uri="{BB962C8B-B14F-4D97-AF65-F5344CB8AC3E}">
        <p14:creationId xmlns:p14="http://schemas.microsoft.com/office/powerpoint/2010/main" val="2765159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8C0C-8099-B740-B9E6-A385394D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4" y="0"/>
            <a:ext cx="8311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02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DA41B3-842D-9146-9816-4D4C95AB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" y="0"/>
            <a:ext cx="848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2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C28F3-2E88-7748-B7D9-68CF1992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0"/>
            <a:ext cx="812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435D6-970E-BB4C-9A91-5C6403D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986"/>
            <a:ext cx="9144000" cy="64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AA53A-C21B-8A44-808A-7F0A9523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6" y="0"/>
            <a:ext cx="87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2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77A43-30E2-234E-975D-29A157F3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94"/>
            <a:ext cx="9144000" cy="67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129334"/>
              </p:ext>
            </p:extLst>
          </p:nvPr>
        </p:nvGraphicFramePr>
        <p:xfrm>
          <a:off x="0" y="9525"/>
          <a:ext cx="5292725" cy="684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3" name="Acrobat Document" r:id="rId4" imgW="5829300" imgH="7543800" progId="AcroExch.Document.11">
                  <p:embed/>
                </p:oleObj>
              </mc:Choice>
              <mc:Fallback>
                <p:oleObj name="Acrobat Document" r:id="rId4" imgW="5829300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9525"/>
                        <a:ext cx="5292725" cy="684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9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111552" y="1412776"/>
            <a:ext cx="4032448" cy="352839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dirty="0"/>
              <a:t>…but statistics </a:t>
            </a:r>
            <a:br>
              <a:rPr lang="en-GB" sz="4000" dirty="0"/>
            </a:br>
            <a:r>
              <a:rPr lang="en-GB" sz="4000" dirty="0"/>
              <a:t>handled incorrectly can lead to false conclusions!</a:t>
            </a:r>
            <a:endParaRPr lang="en-GB" sz="4000" kern="0" dirty="0"/>
          </a:p>
        </p:txBody>
      </p:sp>
    </p:spTree>
    <p:extLst>
      <p:ext uri="{BB962C8B-B14F-4D97-AF65-F5344CB8AC3E}">
        <p14:creationId xmlns:p14="http://schemas.microsoft.com/office/powerpoint/2010/main" val="204545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FE20-F49F-584A-8B80-CC29FFAB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6" y="0"/>
            <a:ext cx="796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7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21" y="5229200"/>
            <a:ext cx="8507288" cy="1010078"/>
          </a:xfrm>
        </p:spPr>
        <p:txBody>
          <a:bodyPr/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What’s the difference between correlation and causation?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3A11B-E4C1-4148-8F79-551C8F305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5" r="50000" b="71000"/>
          <a:stretch/>
        </p:blipFill>
        <p:spPr>
          <a:xfrm>
            <a:off x="1547664" y="1628800"/>
            <a:ext cx="5872945" cy="4055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13A63B-4159-664F-8A6C-77943A7C4755}"/>
              </a:ext>
            </a:extLst>
          </p:cNvPr>
          <p:cNvSpPr/>
          <p:nvPr/>
        </p:nvSpPr>
        <p:spPr>
          <a:xfrm>
            <a:off x="6804248" y="507589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20106-9A5F-C046-AFD1-A7E6B216E1A3}"/>
              </a:ext>
            </a:extLst>
          </p:cNvPr>
          <p:cNvSpPr/>
          <p:nvPr/>
        </p:nvSpPr>
        <p:spPr>
          <a:xfrm>
            <a:off x="1907704" y="198884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86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Causation</a:t>
            </a:r>
            <a:r>
              <a:rPr lang="en-US" sz="2200" dirty="0"/>
              <a:t> means one event is the direct result of another e.g. when I flick the light switch, it </a:t>
            </a:r>
            <a:r>
              <a:rPr lang="en-US" sz="2200" b="1" dirty="0"/>
              <a:t>causes</a:t>
            </a:r>
            <a:r>
              <a:rPr lang="en-US" sz="2200" dirty="0"/>
              <a:t> the light bulb to turn on.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Correlation</a:t>
            </a:r>
            <a:r>
              <a:rPr lang="en-US" sz="2200" dirty="0"/>
              <a:t> means two events or variables are associated e.g. people who cycle more often are more </a:t>
            </a:r>
            <a:r>
              <a:rPr lang="en-US" sz="2200" b="1" dirty="0"/>
              <a:t>likely</a:t>
            </a:r>
            <a:r>
              <a:rPr lang="en-US" sz="2200" dirty="0"/>
              <a:t> to be vegetarian.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Does correlation imply causation?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Does causation imply correlation?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</p:spTree>
    <p:extLst>
      <p:ext uri="{BB962C8B-B14F-4D97-AF65-F5344CB8AC3E}">
        <p14:creationId xmlns:p14="http://schemas.microsoft.com/office/powerpoint/2010/main" val="3617165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With a well-designed experiment, it is possible to </a:t>
            </a:r>
            <a:r>
              <a:rPr lang="en-US" sz="2200" i="1" dirty="0"/>
              <a:t>control</a:t>
            </a:r>
            <a:r>
              <a:rPr lang="en-US" sz="2200" dirty="0"/>
              <a:t> for causative factors other than those being tested. Positive results then allow us to </a:t>
            </a:r>
            <a:r>
              <a:rPr lang="en-US" sz="2200" i="1" dirty="0"/>
              <a:t>infer</a:t>
            </a:r>
            <a:r>
              <a:rPr lang="en-US" sz="2200" dirty="0"/>
              <a:t> causal relationships.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may require</a:t>
            </a:r>
          </a:p>
          <a:p>
            <a:r>
              <a:rPr lang="en-US" sz="2200" dirty="0"/>
              <a:t>	Random sampling</a:t>
            </a:r>
          </a:p>
          <a:p>
            <a:r>
              <a:rPr lang="en-US" sz="2200" dirty="0"/>
              <a:t>	Double blinding (to counter the placebo effect)</a:t>
            </a:r>
          </a:p>
          <a:p>
            <a:r>
              <a:rPr lang="en-US" sz="2200" dirty="0"/>
              <a:t>	Appropriate choice of sample size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5938715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4800"/>
            <a:ext cx="8424936" cy="96396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When does inference go wrong?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288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  <a:sym typeface="Symbol" pitchFamily="18" charset="2"/>
              </a:rPr>
              <a:t>Several factors influence our ability to make inferences from a sample to a population: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sym typeface="Symbol" pitchFamily="18" charset="2"/>
            </a:endParaRPr>
          </a:p>
          <a:p>
            <a:pPr marL="444500" indent="-444500" eaLnBrk="1" hangingPunct="1">
              <a:buNone/>
            </a:pPr>
            <a:r>
              <a:rPr lang="en-GB" altLang="en-US" sz="2800" dirty="0">
                <a:solidFill>
                  <a:schemeClr val="tx1"/>
                </a:solidFill>
              </a:rPr>
              <a:t> </a:t>
            </a:r>
            <a:r>
              <a:rPr lang="en-GB" altLang="en-US" sz="2400" b="1" dirty="0">
                <a:solidFill>
                  <a:srgbClr val="0000FF"/>
                </a:solidFill>
              </a:rPr>
              <a:t>1. </a:t>
            </a:r>
            <a:r>
              <a:rPr lang="en-GB" altLang="en-US" sz="2800" dirty="0">
                <a:solidFill>
                  <a:schemeClr val="tx1"/>
                </a:solidFill>
              </a:rPr>
              <a:t>The sample may be </a:t>
            </a:r>
            <a:r>
              <a:rPr lang="en-GB" altLang="en-US" sz="2800" b="1" dirty="0">
                <a:solidFill>
                  <a:srgbClr val="FF0000"/>
                </a:solidFill>
              </a:rPr>
              <a:t>biased</a:t>
            </a:r>
            <a:r>
              <a:rPr lang="en-GB" altLang="en-US" sz="2800" dirty="0"/>
              <a:t>, </a:t>
            </a:r>
            <a:r>
              <a:rPr lang="en-GB" altLang="en-US" sz="2800" dirty="0">
                <a:solidFill>
                  <a:schemeClr val="tx1"/>
                </a:solidFill>
              </a:rPr>
              <a:t>i.e. not representative   of the population as a whole.</a:t>
            </a:r>
          </a:p>
          <a:p>
            <a:pPr marL="0" indent="0" eaLnBrk="1" hangingPunct="1">
              <a:buNone/>
            </a:pPr>
            <a:endParaRPr lang="en-GB" altLang="en-US" sz="1200" dirty="0">
              <a:solidFill>
                <a:schemeClr val="tx1"/>
              </a:solidFill>
            </a:endParaRPr>
          </a:p>
          <a:p>
            <a:pPr marL="444500" indent="-444500" eaLnBrk="1" hangingPunct="1">
              <a:buFontTx/>
              <a:buNone/>
              <a:tabLst>
                <a:tab pos="355600" algn="l"/>
              </a:tabLst>
            </a:pPr>
            <a:r>
              <a:rPr lang="en-GB" altLang="en-US" sz="2400" b="1" dirty="0">
                <a:solidFill>
                  <a:srgbClr val="0000FF"/>
                </a:solidFill>
              </a:rPr>
              <a:t> 2</a:t>
            </a:r>
            <a:r>
              <a:rPr lang="en-GB" altLang="en-US" sz="2800" dirty="0"/>
              <a:t>. </a:t>
            </a:r>
            <a:r>
              <a:rPr lang="en-GB" altLang="en-US" sz="2800" dirty="0">
                <a:solidFill>
                  <a:schemeClr val="tx1"/>
                </a:solidFill>
              </a:rPr>
              <a:t>By</a:t>
            </a:r>
            <a:r>
              <a:rPr lang="en-GB" altLang="en-US" sz="2800" dirty="0"/>
              <a:t> </a:t>
            </a:r>
            <a:r>
              <a:rPr lang="en-GB" altLang="en-US" sz="2800" b="1" dirty="0">
                <a:solidFill>
                  <a:srgbClr val="FF0000"/>
                </a:solidFill>
              </a:rPr>
              <a:t>chance</a:t>
            </a:r>
            <a:r>
              <a:rPr lang="en-GB" altLang="en-US" sz="2800" dirty="0"/>
              <a:t> </a:t>
            </a:r>
            <a:r>
              <a:rPr lang="en-GB" altLang="en-US" sz="2800" dirty="0">
                <a:solidFill>
                  <a:schemeClr val="tx1"/>
                </a:solidFill>
              </a:rPr>
              <a:t>alone the sample may differ, to a  greater or lesser extent, from the population.</a:t>
            </a:r>
          </a:p>
          <a:p>
            <a:pPr eaLnBrk="1" hangingPunct="1"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 3. </a:t>
            </a:r>
            <a:r>
              <a:rPr lang="en-US" altLang="en-US" sz="2800" dirty="0">
                <a:solidFill>
                  <a:schemeClr val="tx1"/>
                </a:solidFill>
              </a:rPr>
              <a:t>Using the </a:t>
            </a:r>
            <a:r>
              <a:rPr lang="en-US" altLang="en-US" sz="2800" b="1" dirty="0">
                <a:solidFill>
                  <a:srgbClr val="FF0000"/>
                </a:solidFill>
              </a:rPr>
              <a:t>wrong</a:t>
            </a:r>
            <a:r>
              <a:rPr lang="en-US" altLang="en-US" sz="2800" dirty="0">
                <a:solidFill>
                  <a:schemeClr val="tx1"/>
                </a:solidFill>
              </a:rPr>
              <a:t> statistical methodology</a:t>
            </a:r>
          </a:p>
        </p:txBody>
      </p:sp>
    </p:spTree>
    <p:extLst>
      <p:ext uri="{BB962C8B-B14F-4D97-AF65-F5344CB8AC3E}">
        <p14:creationId xmlns:p14="http://schemas.microsoft.com/office/powerpoint/2010/main" val="12319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2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412776"/>
            <a:ext cx="8353175" cy="505787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b="1" dirty="0">
                <a:solidFill>
                  <a:srgbClr val="FF0000"/>
                </a:solidFill>
              </a:rPr>
              <a:t>Kinds of samples</a:t>
            </a:r>
            <a:r>
              <a:rPr lang="en-US" altLang="en-US" sz="2800" dirty="0">
                <a:solidFill>
                  <a:srgbClr val="FF0000"/>
                </a:solidFill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sample of convenience (possibly biased)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random sample (eliminates bias):</a:t>
            </a:r>
            <a:r>
              <a:rPr lang="en-GB" altLang="en-US" dirty="0"/>
              <a:t> every person in the population has an equal chance of being in the sample</a:t>
            </a:r>
            <a:endParaRPr lang="en-US" altLang="en-US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stratified random (eliminates bias across strata)</a:t>
            </a:r>
          </a:p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</a:rPr>
              <a:t>Numerous types of bias to be aware of </a:t>
            </a:r>
            <a:r>
              <a:rPr lang="en-US" altLang="en-US" sz="2800" dirty="0"/>
              <a:t>–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selection, dropout, recall ,etc.</a:t>
            </a:r>
          </a:p>
          <a:p>
            <a:pPr lvl="1" eaLnBrk="1" hangingPunct="1">
              <a:buFontTx/>
              <a:buNone/>
            </a:pPr>
            <a:endParaRPr lang="en-GB" altLang="en-US" sz="3200" dirty="0"/>
          </a:p>
          <a:p>
            <a:pPr lvl="1" eaLnBrk="1" hangingPunct="1">
              <a:buFontTx/>
              <a:buChar char="•"/>
            </a:pPr>
            <a:endParaRPr lang="en-GB" altLang="en-US" sz="32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title"/>
          </p:nvPr>
        </p:nvSpPr>
        <p:spPr>
          <a:xfrm>
            <a:off x="752475" y="116632"/>
            <a:ext cx="77724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 1. Avoiding Bias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6010275" y="61658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    © Imperial College London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395288" y="6237288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72DFAE06-A3F3-404A-8717-A89783108308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75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18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7044" y="332656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2. Chance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We cannot do anything about the second factor (chance), and we must always remember that chance alone could have given our observed finding.</a:t>
            </a:r>
          </a:p>
          <a:p>
            <a:pPr marL="342900" lvl="1" indent="-342900" eaLnBrk="1" hangingPunct="1">
              <a:buFontTx/>
              <a:buNone/>
            </a:pPr>
            <a:r>
              <a:rPr lang="en-GB" altLang="en-US" dirty="0"/>
              <a:t>	</a:t>
            </a:r>
            <a:r>
              <a:rPr lang="en-GB" altLang="en-US" sz="2400" dirty="0">
                <a:solidFill>
                  <a:srgbClr val="FF0000"/>
                </a:solidFill>
              </a:rPr>
              <a:t>(But </a:t>
            </a:r>
            <a:r>
              <a:rPr lang="en-US" altLang="en-US" sz="2400" dirty="0">
                <a:solidFill>
                  <a:srgbClr val="FF0000"/>
                </a:solidFill>
              </a:rPr>
              <a:t>if our sample is large enough, we can be confident that our sample mean is a good estimate of the population mean!)</a:t>
            </a: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dirty="0"/>
              <a:t>We must therefore quantify the uncertainty in our estimates of the population parameters.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76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0601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28613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3.Wrong method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Even if the sample is representative of the target population, using the wrong statistical method to analyse the data leads to invalid statistical inference.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b="1" dirty="0"/>
              <a:t>Example: </a:t>
            </a:r>
            <a:r>
              <a:rPr lang="en-US" altLang="en-US" sz="2800" dirty="0">
                <a:solidFill>
                  <a:srgbClr val="FF0000"/>
                </a:solidFill>
              </a:rPr>
              <a:t>when comparing the mean between two groups, a hypothesis test may give incorrect conclusions if its assumptions don’t hold true for the data </a:t>
            </a:r>
            <a:r>
              <a:rPr lang="en-US" altLang="en-US" sz="2800" dirty="0" err="1">
                <a:solidFill>
                  <a:srgbClr val="FF0000"/>
                </a:solidFill>
              </a:rPr>
              <a:t>analysed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77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4682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F32D-83F7-534E-AF09-53A3A8D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0CAE-1CC7-E84B-8FE7-85FF6A39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Some other Graduate School courses you may find helpful: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Data exploration and </a:t>
            </a:r>
            <a:r>
              <a:rPr lang="en-US" i="1" dirty="0" err="1"/>
              <a:t>visualisation</a:t>
            </a:r>
            <a:endParaRPr lang="en-US" i="1" dirty="0"/>
          </a:p>
          <a:p>
            <a:r>
              <a:rPr lang="en-US" i="1" dirty="0"/>
              <a:t>Introduction to sampling and hypothesis testing</a:t>
            </a:r>
          </a:p>
          <a:p>
            <a:r>
              <a:rPr lang="en-US" i="1" dirty="0"/>
              <a:t>Regression modelling</a:t>
            </a:r>
          </a:p>
          <a:p>
            <a:r>
              <a:rPr lang="en-US" i="1" dirty="0"/>
              <a:t>R Programming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D877C5-C0C7-5243-83C2-82D3AAF5F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88640"/>
            <a:ext cx="8229600" cy="9361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Moving forward with statistics</a:t>
            </a:r>
          </a:p>
        </p:txBody>
      </p:sp>
    </p:spTree>
    <p:extLst>
      <p:ext uri="{BB962C8B-B14F-4D97-AF65-F5344CB8AC3E}">
        <p14:creationId xmlns:p14="http://schemas.microsoft.com/office/powerpoint/2010/main" val="1608428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Papers used for the examples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 err="1">
                <a:solidFill>
                  <a:srgbClr val="0000FF"/>
                </a:solidFill>
              </a:rPr>
              <a:t>Shafique</a:t>
            </a:r>
            <a:r>
              <a:rPr lang="en-GB" altLang="en-US" sz="2200" dirty="0">
                <a:solidFill>
                  <a:srgbClr val="0000FF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2200" i="1" dirty="0" err="1">
                <a:solidFill>
                  <a:srgbClr val="0000FF"/>
                </a:solidFill>
              </a:rPr>
              <a:t>Int.J.Epi</a:t>
            </a:r>
            <a:r>
              <a:rPr lang="en-GB" altLang="en-US" sz="2200" dirty="0">
                <a:solidFill>
                  <a:srgbClr val="0000FF"/>
                </a:solidFill>
              </a:rPr>
              <a:t>., 2007; 36:449-457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1200" dirty="0">
              <a:solidFill>
                <a:srgbClr val="0000FF"/>
              </a:solidFill>
            </a:endParaRP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>
                <a:solidFill>
                  <a:srgbClr val="0000FF"/>
                </a:solidFill>
              </a:rPr>
              <a:t>Yadav and </a:t>
            </a:r>
            <a:r>
              <a:rPr lang="en-GB" altLang="en-US" sz="2200" dirty="0" err="1">
                <a:solidFill>
                  <a:srgbClr val="0000FF"/>
                </a:solidFill>
              </a:rPr>
              <a:t>Krishnam</a:t>
            </a:r>
            <a:r>
              <a:rPr lang="en-GB" altLang="en-US" sz="2200" dirty="0">
                <a:solidFill>
                  <a:srgbClr val="0000FF"/>
                </a:solidFill>
              </a:rPr>
              <a:t>, Changing patterns of diet, physical activity and obesity among urban, rural and slum populations in north India, 2008; </a:t>
            </a:r>
            <a:r>
              <a:rPr lang="en-GB" altLang="en-US" sz="2200" i="1" dirty="0">
                <a:solidFill>
                  <a:srgbClr val="0000FF"/>
                </a:solidFill>
              </a:rPr>
              <a:t>Obesity Review</a:t>
            </a:r>
            <a:r>
              <a:rPr lang="en-GB" altLang="en-US" sz="2200" dirty="0">
                <a:solidFill>
                  <a:srgbClr val="0000FF"/>
                </a:solidFill>
              </a:rPr>
              <a:t>, 9:400-408.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2200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r>
              <a:rPr lang="en-GB" sz="2800" dirty="0"/>
              <a:t>Statistics means </a:t>
            </a:r>
            <a:r>
              <a:rPr lang="en-GB" sz="2800" i="1" dirty="0"/>
              <a:t>handling data effectively</a:t>
            </a:r>
            <a:r>
              <a:rPr lang="en-GB" sz="2800" dirty="0"/>
              <a:t>:</a:t>
            </a:r>
          </a:p>
          <a:p>
            <a:pPr algn="just"/>
            <a:r>
              <a:rPr lang="en-GB" sz="2800" dirty="0"/>
              <a:t>collection, organisation, analysis, interpretation &amp; presentation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855267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Acknowledgements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579296" cy="4065315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dirty="0">
                <a:solidFill>
                  <a:schemeClr val="hlink"/>
                </a:solidFill>
              </a:rPr>
              <a:t>These slides are based on an earlier version of the course, developed by Brett Thomas.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i="1" dirty="0">
                <a:solidFill>
                  <a:schemeClr val="hlink"/>
                </a:solidFill>
              </a:rPr>
              <a:t>Data Fallacies </a:t>
            </a:r>
            <a:r>
              <a:rPr lang="en-GB" altLang="en-US" sz="2200" dirty="0">
                <a:solidFill>
                  <a:schemeClr val="hlink"/>
                </a:solidFill>
              </a:rPr>
              <a:t>examples taken from </a:t>
            </a:r>
            <a:r>
              <a:rPr lang="en-GB" altLang="en-US" sz="2200" dirty="0">
                <a:solidFill>
                  <a:schemeClr val="hlink"/>
                </a:solidFill>
                <a:hlinkClick r:id="rId2"/>
              </a:rPr>
              <a:t>data-</a:t>
            </a:r>
            <a:r>
              <a:rPr lang="en-GB" altLang="en-US" sz="2200" dirty="0" err="1">
                <a:solidFill>
                  <a:schemeClr val="hlink"/>
                </a:solidFill>
                <a:hlinkClick r:id="rId2"/>
              </a:rPr>
              <a:t>literacy.geckoboard.com</a:t>
            </a:r>
            <a:endParaRPr lang="en-GB" altLang="en-US" sz="2200" i="1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5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1800" dirty="0"/>
          </a:p>
          <a:p>
            <a:pPr marL="0" indent="0" algn="just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800" dirty="0"/>
              <a:t>We use statistics to:</a:t>
            </a:r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Analyse a full set of data to produce simple summary metrics (</a:t>
            </a:r>
            <a:r>
              <a:rPr lang="en-GB" sz="2800" b="1" dirty="0">
                <a:solidFill>
                  <a:srgbClr val="FF0000"/>
                </a:solidFill>
              </a:rPr>
              <a:t>descriptive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marL="0" indent="0" algn="just">
              <a:buNone/>
            </a:pPr>
            <a:endParaRPr lang="en-GB" sz="2800" dirty="0"/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Calculate something we can’t directly measure (</a:t>
            </a:r>
            <a:r>
              <a:rPr lang="en-GB" sz="2800" b="1" dirty="0">
                <a:solidFill>
                  <a:srgbClr val="FF0000"/>
                </a:solidFill>
              </a:rPr>
              <a:t>inferential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algn="just">
              <a:buFont typeface="Wingdings"/>
              <a:buChar char="Ø"/>
            </a:pPr>
            <a:endParaRPr lang="en-GB" sz="28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9607889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Graduate School">
      <a:dk1>
        <a:srgbClr val="000000"/>
      </a:dk1>
      <a:lt1>
        <a:srgbClr val="FFFFFF"/>
      </a:lt1>
      <a:dk2>
        <a:srgbClr val="000D1C"/>
      </a:dk2>
      <a:lt2>
        <a:srgbClr val="EBEEEE"/>
      </a:lt2>
      <a:accent1>
        <a:srgbClr val="960078"/>
      </a:accent1>
      <a:accent2>
        <a:srgbClr val="00BECE"/>
      </a:accent2>
      <a:accent3>
        <a:srgbClr val="321E6D"/>
      </a:accent3>
      <a:accent4>
        <a:srgbClr val="009CBC"/>
      </a:accent4>
      <a:accent5>
        <a:srgbClr val="006EAF"/>
      </a:accent5>
      <a:accent6>
        <a:srgbClr val="9D9D9D"/>
      </a:accent6>
      <a:hlink>
        <a:srgbClr val="960078"/>
      </a:hlink>
      <a:folHlink>
        <a:srgbClr val="00BEC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3554</Words>
  <Application>Microsoft Macintosh PowerPoint</Application>
  <PresentationFormat>On-screen Show (4:3)</PresentationFormat>
  <Paragraphs>550</Paragraphs>
  <Slides>80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Frutiger LT Std 65 Bold</vt:lpstr>
      <vt:lpstr>Arial</vt:lpstr>
      <vt:lpstr>Cambria Math</vt:lpstr>
      <vt:lpstr>Franklin Gothic Demi Cond</vt:lpstr>
      <vt:lpstr>Helvetica</vt:lpstr>
      <vt:lpstr>Times</vt:lpstr>
      <vt:lpstr>Wingdings</vt:lpstr>
      <vt:lpstr>Default Design</vt:lpstr>
      <vt:lpstr>Custom Design</vt:lpstr>
      <vt:lpstr>1_Office Theme</vt:lpstr>
      <vt:lpstr>Acrobat Document</vt:lpstr>
      <vt:lpstr>Equation</vt:lpstr>
      <vt:lpstr>Graph Sheet</vt:lpstr>
      <vt:lpstr>Basic Statistics</vt:lpstr>
      <vt:lpstr>Course Aims</vt:lpstr>
      <vt:lpstr>PowerPoint Presentation</vt:lpstr>
      <vt:lpstr>The biggest question(s)...</vt:lpstr>
      <vt:lpstr>PowerPoint Presentation</vt:lpstr>
      <vt:lpstr>Statistics we encounter</vt:lpstr>
      <vt:lpstr>…but statistics  handled incorrectly can lead to false conclusions!</vt:lpstr>
      <vt:lpstr>The biggest answer(s)...</vt:lpstr>
      <vt:lpstr>The biggest answer(s)...</vt:lpstr>
      <vt:lpstr>Population vs sample</vt:lpstr>
      <vt:lpstr>Descriptive Statistics</vt:lpstr>
      <vt:lpstr>Inferential Statistics</vt:lpstr>
      <vt:lpstr>PowerPoint Presentation</vt:lpstr>
      <vt:lpstr>Parameters vs. Statistics</vt:lpstr>
      <vt:lpstr>PowerPoint Presentation</vt:lpstr>
      <vt:lpstr>PowerPoint Presentation</vt:lpstr>
      <vt:lpstr>Statistical analysis</vt:lpstr>
      <vt:lpstr>PowerPoint Presentation</vt:lpstr>
      <vt:lpstr>PowerPoint Presentation</vt:lpstr>
      <vt:lpstr>PowerPoint Presentation</vt:lpstr>
      <vt:lpstr>PowerPoint Presentation</vt:lpstr>
      <vt:lpstr>Frequency Tables</vt:lpstr>
      <vt:lpstr>Bar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(contd.)</vt:lpstr>
      <vt:lpstr>Arithmetic mean</vt:lpstr>
      <vt:lpstr>Mean: Example</vt:lpstr>
      <vt:lpstr>PowerPoint Presentation</vt:lpstr>
      <vt:lpstr>Median: Example</vt:lpstr>
      <vt:lpstr>PowerPoint Presentation</vt:lpstr>
      <vt:lpstr>Variability</vt:lpstr>
      <vt:lpstr>PowerPoint Presentation</vt:lpstr>
      <vt:lpstr>PowerPoint Presentation</vt:lpstr>
      <vt:lpstr>Inter Quartile Range - IQR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Shapes of a distribution</vt:lpstr>
      <vt:lpstr>PowerPoint Presentation</vt:lpstr>
      <vt:lpstr>PowerPoint Presentation</vt:lpstr>
      <vt:lpstr>PowerPoint Presentation</vt:lpstr>
      <vt:lpstr>PowerPoint Presentation</vt:lpstr>
      <vt:lpstr>Descriptive stats - summary</vt:lpstr>
      <vt:lpstr>PowerPoint Presentation</vt:lpstr>
      <vt:lpstr>Distributions</vt:lpstr>
      <vt:lpstr>Distributions</vt:lpstr>
      <vt:lpstr>The Normal Distribution</vt:lpstr>
      <vt:lpstr>Different Normal Distributions</vt:lpstr>
      <vt:lpstr>Properties of Normal Distributions</vt:lpstr>
      <vt:lpstr>Uses of the Normal Distribution</vt:lpstr>
      <vt:lpstr>PowerPoint Presentation</vt:lpstr>
      <vt:lpstr>Abalone dataset</vt:lpstr>
      <vt:lpstr>Abalone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does inference go wrong?</vt:lpstr>
      <vt:lpstr> 1. Avoiding Bias</vt:lpstr>
      <vt:lpstr>2. Chance</vt:lpstr>
      <vt:lpstr>3.Wrong method</vt:lpstr>
      <vt:lpstr>Future Classes</vt:lpstr>
      <vt:lpstr>Papers used for the examples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</dc:title>
  <dc:creator>Pinney, John W</dc:creator>
  <cp:lastModifiedBy>Pinney, John W</cp:lastModifiedBy>
  <cp:revision>15</cp:revision>
  <dcterms:created xsi:type="dcterms:W3CDTF">2020-11-02T07:38:33Z</dcterms:created>
  <dcterms:modified xsi:type="dcterms:W3CDTF">2020-11-02T11:37:48Z</dcterms:modified>
</cp:coreProperties>
</file>